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6" r:id="rId3"/>
    <p:sldId id="258" r:id="rId4"/>
    <p:sldId id="259" r:id="rId5"/>
    <p:sldId id="260" r:id="rId6"/>
    <p:sldId id="262" r:id="rId7"/>
    <p:sldId id="269" r:id="rId8"/>
    <p:sldId id="263" r:id="rId9"/>
    <p:sldId id="270" r:id="rId10"/>
    <p:sldId id="276" r:id="rId11"/>
    <p:sldId id="275" r:id="rId12"/>
    <p:sldId id="274" r:id="rId13"/>
    <p:sldId id="268" r:id="rId14"/>
    <p:sldId id="264" r:id="rId15"/>
    <p:sldId id="265"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7" autoAdjust="0"/>
    <p:restoredTop sz="94638" autoAdjust="0"/>
  </p:normalViewPr>
  <p:slideViewPr>
    <p:cSldViewPr>
      <p:cViewPr>
        <p:scale>
          <a:sx n="70" d="100"/>
          <a:sy n="70" d="100"/>
        </p:scale>
        <p:origin x="-1962" y="-4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034651B-EED8-48C1-99E2-4B18FD1F7CE2}" type="datetimeFigureOut">
              <a:rPr lang="en-US" smtClean="0"/>
              <a:pPr/>
              <a:t>6/17/2014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B690CAB-71C0-4A4D-88CE-792647728F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34651B-EED8-48C1-99E2-4B18FD1F7CE2}" type="datetimeFigureOut">
              <a:rPr lang="en-US" smtClean="0"/>
              <a:pPr/>
              <a:t>6/17/2014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690CAB-71C0-4A4D-88CE-792647728F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34651B-EED8-48C1-99E2-4B18FD1F7CE2}" type="datetimeFigureOut">
              <a:rPr lang="en-US" smtClean="0"/>
              <a:pPr/>
              <a:t>6/17/2014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690CAB-71C0-4A4D-88CE-792647728F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34651B-EED8-48C1-99E2-4B18FD1F7CE2}" type="datetimeFigureOut">
              <a:rPr lang="en-US" smtClean="0"/>
              <a:pPr/>
              <a:t>6/17/2014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690CAB-71C0-4A4D-88CE-792647728FA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034651B-EED8-48C1-99E2-4B18FD1F7CE2}" type="datetimeFigureOut">
              <a:rPr lang="en-US" smtClean="0"/>
              <a:pPr/>
              <a:t>6/17/2014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690CAB-71C0-4A4D-88CE-792647728FA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34651B-EED8-48C1-99E2-4B18FD1F7CE2}" type="datetimeFigureOut">
              <a:rPr lang="en-US" smtClean="0"/>
              <a:pPr/>
              <a:t>6/17/2014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690CAB-71C0-4A4D-88CE-792647728FA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34651B-EED8-48C1-99E2-4B18FD1F7CE2}" type="datetimeFigureOut">
              <a:rPr lang="en-US" smtClean="0"/>
              <a:pPr/>
              <a:t>6/17/2014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B690CAB-71C0-4A4D-88CE-792647728FA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034651B-EED8-48C1-99E2-4B18FD1F7CE2}" type="datetimeFigureOut">
              <a:rPr lang="en-US" smtClean="0"/>
              <a:pPr/>
              <a:t>6/17/2014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B690CAB-71C0-4A4D-88CE-792647728FA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034651B-EED8-48C1-99E2-4B18FD1F7CE2}" type="datetimeFigureOut">
              <a:rPr lang="en-US" smtClean="0"/>
              <a:pPr/>
              <a:t>6/17/2014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B690CAB-71C0-4A4D-88CE-792647728F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034651B-EED8-48C1-99E2-4B18FD1F7CE2}" type="datetimeFigureOut">
              <a:rPr lang="en-US" smtClean="0"/>
              <a:pPr/>
              <a:t>6/17/2014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690CAB-71C0-4A4D-88CE-792647728FA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034651B-EED8-48C1-99E2-4B18FD1F7CE2}" type="datetimeFigureOut">
              <a:rPr lang="en-US" smtClean="0"/>
              <a:pPr/>
              <a:t>6/17/2014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B690CAB-71C0-4A4D-88CE-792647728FA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034651B-EED8-48C1-99E2-4B18FD1F7CE2}" type="datetimeFigureOut">
              <a:rPr lang="en-US" smtClean="0"/>
              <a:pPr/>
              <a:t>6/17/2014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B690CAB-71C0-4A4D-88CE-792647728F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Jason’s Journals</a:t>
            </a:r>
            <a:endParaRPr lang="en-US" dirty="0"/>
          </a:p>
        </p:txBody>
      </p:sp>
      <p:sp>
        <p:nvSpPr>
          <p:cNvPr id="5" name="Subtitle 4"/>
          <p:cNvSpPr>
            <a:spLocks noGrp="1"/>
          </p:cNvSpPr>
          <p:nvPr>
            <p:ph type="subTitle" idx="1"/>
          </p:nvPr>
        </p:nvSpPr>
        <p:spPr/>
        <p:txBody>
          <a:bodyPr>
            <a:normAutofit/>
          </a:bodyPr>
          <a:lstStyle/>
          <a:p>
            <a:r>
              <a:rPr lang="en-US" smtClean="0"/>
              <a:t>November 25,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524000"/>
            <a:ext cx="4038600" cy="4525963"/>
          </a:xfrm>
        </p:spPr>
        <p:txBody>
          <a:bodyPr>
            <a:normAutofit/>
          </a:bodyPr>
          <a:lstStyle/>
          <a:p>
            <a:pPr algn="ctr">
              <a:buNone/>
            </a:pPr>
            <a:r>
              <a:rPr lang="en-US" sz="1500" u="sng" dirty="0" smtClean="0"/>
              <a:t>Implementation Plan</a:t>
            </a:r>
          </a:p>
          <a:p>
            <a:r>
              <a:rPr lang="en-US" sz="1500" dirty="0" smtClean="0"/>
              <a:t>Jason had a strong relationship with his lower Montessori teacher (1</a:t>
            </a:r>
            <a:r>
              <a:rPr lang="en-US" sz="1500" baseline="30000" dirty="0" smtClean="0"/>
              <a:t>st</a:t>
            </a:r>
            <a:r>
              <a:rPr lang="en-US" sz="1500" dirty="0" smtClean="0"/>
              <a:t>-3</a:t>
            </a:r>
            <a:r>
              <a:rPr lang="en-US" sz="1500" baseline="30000" dirty="0" smtClean="0"/>
              <a:t>rd</a:t>
            </a:r>
            <a:r>
              <a:rPr lang="en-US" sz="1500" dirty="0" smtClean="0"/>
              <a:t> grade).  This teacher thought highly of his writing abilities.  On Fridays, Jason will be given the opportunity to select his favorite journal entry from the week to share with this teacher.  Once he has completed his Friday journal, he can pick his favorite writing, and then walk down to his previous classroom to share his writing.  Jason appears to have confidence in his writing abilities. </a:t>
            </a:r>
            <a:endParaRPr lang="en-US" sz="1500" dirty="0"/>
          </a:p>
        </p:txBody>
      </p:sp>
      <p:sp>
        <p:nvSpPr>
          <p:cNvPr id="3" name="Title 2"/>
          <p:cNvSpPr>
            <a:spLocks noGrp="1"/>
          </p:cNvSpPr>
          <p:nvPr>
            <p:ph type="title"/>
          </p:nvPr>
        </p:nvSpPr>
        <p:spPr/>
        <p:txBody>
          <a:bodyPr/>
          <a:lstStyle/>
          <a:p>
            <a:r>
              <a:rPr lang="en-US" dirty="0" smtClean="0"/>
              <a:t>Weekly Sharing</a:t>
            </a:r>
            <a:endParaRPr lang="en-US" dirty="0"/>
          </a:p>
        </p:txBody>
      </p:sp>
      <p:sp>
        <p:nvSpPr>
          <p:cNvPr id="9" name="Content Placeholder 7"/>
          <p:cNvSpPr txBox="1">
            <a:spLocks/>
          </p:cNvSpPr>
          <p:nvPr/>
        </p:nvSpPr>
        <p:spPr>
          <a:xfrm>
            <a:off x="4648200" y="1524000"/>
            <a:ext cx="4038600" cy="4525963"/>
          </a:xfrm>
          <a:prstGeom prst="rect">
            <a:avLst/>
          </a:prstGeom>
        </p:spPr>
        <p:txBody>
          <a:bodyPr vert="horz">
            <a:normAutofit/>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lang="en-US" sz="1500" u="sng" dirty="0" smtClean="0"/>
              <a:t>Rational</a:t>
            </a:r>
            <a:endParaRPr kumimoji="0" lang="en-US" sz="1500" b="0" i="0" u="sng" strike="noStrike" kern="1200" cap="none" spc="0" normalizeH="0" baseline="0" noProof="0" dirty="0" smtClean="0">
              <a:ln>
                <a:noFill/>
              </a:ln>
              <a:solidFill>
                <a:schemeClr val="tx1"/>
              </a:solidFill>
              <a:effectLst/>
              <a:uLnTx/>
              <a:uFillTx/>
              <a:latin typeface="+mn-lt"/>
              <a:ea typeface="+mn-ea"/>
              <a:cs typeface="+mn-cs"/>
            </a:endParaRPr>
          </a:p>
          <a:p>
            <a:pPr marL="365760" indent="-256032">
              <a:spcBef>
                <a:spcPts val="400"/>
              </a:spcBef>
              <a:buClr>
                <a:schemeClr val="accent1"/>
              </a:buClr>
              <a:buSzPct val="68000"/>
              <a:buFont typeface="Wingdings 3"/>
              <a:buChar char=""/>
            </a:pPr>
            <a:r>
              <a:rPr lang="en-US" sz="1500" dirty="0" smtClean="0"/>
              <a:t>Jason will engage in weekly sharing with his previously supportive teacher.  This will allow him a sense of pride and continued ownership of his work.  By sharing his writing with a teacher outside of our classroom this will help to improve his sense of relatedness, which will help to allow him to be more intrinsically motivated toward the task.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524000"/>
            <a:ext cx="4038600" cy="4525963"/>
          </a:xfrm>
        </p:spPr>
        <p:txBody>
          <a:bodyPr>
            <a:normAutofit fontScale="55000" lnSpcReduction="20000"/>
          </a:bodyPr>
          <a:lstStyle/>
          <a:p>
            <a:pPr algn="ctr">
              <a:buNone/>
            </a:pPr>
            <a:r>
              <a:rPr lang="en-US" u="sng" dirty="0" smtClean="0"/>
              <a:t>Implementation Plan</a:t>
            </a:r>
          </a:p>
          <a:p>
            <a:r>
              <a:rPr lang="en-US" dirty="0" smtClean="0"/>
              <a:t>Jason is also going to begin line graphing his success.  initially, this is going to be a place for him graph minutes writing and sentences produced.  This will be done in pencil.  Then he will go back and look for C.U.P.S., an acronym our classroom uses for basic editing.  If he has less than five needed corrections, he will use the “fancy” silver metallic pen to highlight the entry on the graph.  Once he has recorded his observations for one week, I will have him begin thinking about a goal for the following week.  Since, I want these goals to be meaningful to him; he will decide what his goal should be.  If he needs help, I will suggest focusing on an amount of sentences, an amount of time, a goal for mistakes, or trying to incorporate more than one idea.  </a:t>
            </a:r>
          </a:p>
          <a:p>
            <a:endParaRPr lang="en-US" dirty="0"/>
          </a:p>
        </p:txBody>
      </p:sp>
      <p:sp>
        <p:nvSpPr>
          <p:cNvPr id="3" name="Title 2"/>
          <p:cNvSpPr>
            <a:spLocks noGrp="1"/>
          </p:cNvSpPr>
          <p:nvPr>
            <p:ph type="title"/>
          </p:nvPr>
        </p:nvSpPr>
        <p:spPr/>
        <p:txBody>
          <a:bodyPr/>
          <a:lstStyle/>
          <a:p>
            <a:r>
              <a:rPr lang="en-US" dirty="0" smtClean="0"/>
              <a:t>Self-monitoring</a:t>
            </a:r>
            <a:endParaRPr lang="en-US" dirty="0"/>
          </a:p>
        </p:txBody>
      </p:sp>
      <p:sp>
        <p:nvSpPr>
          <p:cNvPr id="9" name="Content Placeholder 7"/>
          <p:cNvSpPr txBox="1">
            <a:spLocks/>
          </p:cNvSpPr>
          <p:nvPr/>
        </p:nvSpPr>
        <p:spPr>
          <a:xfrm>
            <a:off x="4648200" y="1524000"/>
            <a:ext cx="4038600" cy="4525963"/>
          </a:xfrm>
          <a:prstGeom prst="rect">
            <a:avLst/>
          </a:prstGeom>
        </p:spPr>
        <p:txBody>
          <a:bodyPr vert="horz">
            <a:normAutofit/>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lang="en-US" sz="1500" u="sng" dirty="0" smtClean="0"/>
              <a:t>Rational</a:t>
            </a:r>
            <a:endParaRPr kumimoji="0" lang="en-US" sz="1500" b="0" i="0" u="sng" strike="noStrike" kern="1200" cap="none" spc="0" normalizeH="0" baseline="0" noProof="0" dirty="0" smtClean="0">
              <a:ln>
                <a:noFill/>
              </a:ln>
              <a:solidFill>
                <a:schemeClr val="tx1"/>
              </a:solidFill>
              <a:effectLst/>
              <a:uLnTx/>
              <a:uFillTx/>
              <a:latin typeface="+mn-lt"/>
              <a:ea typeface="+mn-ea"/>
              <a:cs typeface="+mn-cs"/>
            </a:endParaRPr>
          </a:p>
          <a:p>
            <a:r>
              <a:rPr lang="en-US" sz="1500" dirty="0" smtClean="0"/>
              <a:t>Jason has demonstrated his competence and ability to complete morning work and based on the information he provides to me, he demonstrates the ability to complete this task independently. By providing him with the opportunity to self-monitor his ability and to set achievable goals for him, there will be tangible evidence of his abilities.  This process will allow him visual proof of his competence toward his morning work journal.</a:t>
            </a:r>
            <a:endParaRPr lang="en-US" sz="1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524000"/>
            <a:ext cx="4038600" cy="4525963"/>
          </a:xfrm>
        </p:spPr>
        <p:txBody>
          <a:bodyPr>
            <a:normAutofit fontScale="47500" lnSpcReduction="20000"/>
          </a:bodyPr>
          <a:lstStyle/>
          <a:p>
            <a:pPr algn="ctr">
              <a:buNone/>
            </a:pPr>
            <a:r>
              <a:rPr lang="en-US" sz="2900" u="sng" dirty="0" smtClean="0"/>
              <a:t>Implementation Plan</a:t>
            </a:r>
          </a:p>
          <a:p>
            <a:r>
              <a:rPr lang="en-US" sz="2900" dirty="0" smtClean="0"/>
              <a:t>I try to have personal conversations with each student in my classroom daily.  Jason is not an exception.  However, Jason and I talk frequently about academics and organization. Proportionally the amount Jason and I talk about school strongly outweighs the amount we talk about him as an individual.  I plan my individual conversations during our morning work cycle, which is very achievable.  They are not long discussions, just an opportunity for a brief discussion about soccer, dance, a house renovation, or something personal.  I am going to plan to also have a conversation with Jason each afternoon.  By strengthening our relationship, he may begin to see more value in class assignments.  At the very least, it will allow me to learn more about Jason to help insure that I am choosing journal topics that have strong relevance to Jason’s life and interests.</a:t>
            </a:r>
          </a:p>
          <a:p>
            <a:endParaRPr lang="en-US" dirty="0"/>
          </a:p>
        </p:txBody>
      </p:sp>
      <p:sp>
        <p:nvSpPr>
          <p:cNvPr id="3" name="Title 2"/>
          <p:cNvSpPr>
            <a:spLocks noGrp="1"/>
          </p:cNvSpPr>
          <p:nvPr>
            <p:ph type="title"/>
          </p:nvPr>
        </p:nvSpPr>
        <p:spPr/>
        <p:txBody>
          <a:bodyPr/>
          <a:lstStyle/>
          <a:p>
            <a:r>
              <a:rPr lang="en-US" dirty="0" smtClean="0"/>
              <a:t>Building a Relationship</a:t>
            </a:r>
            <a:endParaRPr lang="en-US" dirty="0"/>
          </a:p>
        </p:txBody>
      </p:sp>
      <p:sp>
        <p:nvSpPr>
          <p:cNvPr id="9" name="Content Placeholder 7"/>
          <p:cNvSpPr txBox="1">
            <a:spLocks/>
          </p:cNvSpPr>
          <p:nvPr/>
        </p:nvSpPr>
        <p:spPr>
          <a:xfrm>
            <a:off x="4648200" y="1524000"/>
            <a:ext cx="4038600" cy="5334000"/>
          </a:xfrm>
          <a:prstGeom prst="rect">
            <a:avLst/>
          </a:prstGeom>
        </p:spPr>
        <p:txBody>
          <a:bodyPr vert="horz">
            <a:normAutofit fontScale="47500" lnSpcReduction="20000"/>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lang="en-US" sz="2900" u="sng" dirty="0" smtClean="0"/>
              <a:t>Rational</a:t>
            </a:r>
            <a:endParaRPr kumimoji="0" lang="en-US" sz="2900" b="0" i="0" u="sng" strike="noStrike" kern="1200" cap="none" spc="0" normalizeH="0" baseline="0" noProof="0" dirty="0" smtClean="0">
              <a:ln>
                <a:noFill/>
              </a:ln>
              <a:solidFill>
                <a:schemeClr val="tx1"/>
              </a:solidFill>
              <a:effectLst/>
              <a:uLnTx/>
              <a:uFillTx/>
              <a:latin typeface="+mn-lt"/>
              <a:ea typeface="+mn-ea"/>
              <a:cs typeface="+mn-cs"/>
            </a:endParaRPr>
          </a:p>
          <a:p>
            <a:pPr marL="365760" indent="-256032">
              <a:spcBef>
                <a:spcPts val="400"/>
              </a:spcBef>
              <a:buClr>
                <a:schemeClr val="accent1"/>
              </a:buClr>
              <a:buSzPct val="68000"/>
              <a:buFont typeface="Wingdings 3"/>
              <a:buChar char=""/>
            </a:pPr>
            <a:r>
              <a:rPr lang="en-US" sz="2900" dirty="0" smtClean="0"/>
              <a:t>Jason and I will have two personal daily conversations to help strengthen our relationship.  We currently have at least one per day but since he is receiving a lot of support and we are having many academic conversations, an additional personal conversation may help him to view me more as an individual rather than just a teacher.  </a:t>
            </a:r>
            <a:r>
              <a:rPr lang="en-US" sz="2900" dirty="0" err="1" smtClean="0"/>
              <a:t>Stipek</a:t>
            </a:r>
            <a:r>
              <a:rPr lang="en-US" sz="2900" dirty="0" smtClean="0"/>
              <a:t> noted, “Students who feel that they have caring, supportive teachers are also more engaged in school work than those who do not” (p.153).  I believe that Jason believes I care about him; I try to base all of our correctional conversations around what I can do to help him accomplish his job as a student.  However, I think a stronger relationship will only help to further support that I am here for him. It will also provide me with more insight into his beliefs and mentality to insure that I am choosing journal topics that are clearly relatable to him.</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219200"/>
          <a:ext cx="8686800" cy="5138738"/>
        </p:xfrm>
        <a:graphic>
          <a:graphicData uri="http://schemas.openxmlformats.org/drawingml/2006/table">
            <a:tbl>
              <a:tblPr firstRow="1" bandRow="1">
                <a:tableStyleId>{5C22544A-7EE6-4342-B048-85BDC9FD1C3A}</a:tableStyleId>
              </a:tblPr>
              <a:tblGrid>
                <a:gridCol w="2895600"/>
                <a:gridCol w="2895600"/>
                <a:gridCol w="2895600"/>
              </a:tblGrid>
              <a:tr h="642342">
                <a:tc>
                  <a:txBody>
                    <a:bodyPr/>
                    <a:lstStyle/>
                    <a:p>
                      <a:pPr marL="0" marR="0" algn="ctr">
                        <a:spcBef>
                          <a:spcPts val="0"/>
                        </a:spcBef>
                        <a:spcAft>
                          <a:spcPts val="0"/>
                        </a:spcAft>
                      </a:pPr>
                      <a:r>
                        <a:rPr lang="en-US" sz="1100" b="1" dirty="0">
                          <a:solidFill>
                            <a:srgbClr val="000000"/>
                          </a:solidFill>
                          <a:latin typeface="Calibri"/>
                          <a:ea typeface="Calibri"/>
                          <a:cs typeface="Calibri"/>
                        </a:rPr>
                        <a:t>TARGET Components</a:t>
                      </a:r>
                      <a:endParaRPr lang="en-US" sz="1100" dirty="0">
                        <a:latin typeface="Calibri"/>
                        <a:ea typeface="Calibri"/>
                        <a:cs typeface="Times New Roman"/>
                      </a:endParaRPr>
                    </a:p>
                    <a:p>
                      <a:pPr marL="0" marR="0" algn="ctr">
                        <a:spcBef>
                          <a:spcPts val="0"/>
                        </a:spcBef>
                        <a:spcAft>
                          <a:spcPts val="0"/>
                        </a:spcAft>
                      </a:pPr>
                      <a:r>
                        <a:rPr lang="en-US" sz="800" dirty="0">
                          <a:solidFill>
                            <a:srgbClr val="000000"/>
                          </a:solidFill>
                          <a:latin typeface="Calibri"/>
                          <a:ea typeface="Calibri"/>
                          <a:cs typeface="Calibri"/>
                        </a:rPr>
                        <a:t>(as defined by the Target Framework adapted from Ames, 1990; Ames, 1992; </a:t>
                      </a:r>
                      <a:r>
                        <a:rPr lang="en-US" sz="800" dirty="0" err="1">
                          <a:solidFill>
                            <a:srgbClr val="000000"/>
                          </a:solidFill>
                          <a:latin typeface="Calibri"/>
                          <a:ea typeface="Calibri"/>
                          <a:cs typeface="Calibri"/>
                        </a:rPr>
                        <a:t>Brophy</a:t>
                      </a:r>
                      <a:r>
                        <a:rPr lang="en-US" sz="800" dirty="0">
                          <a:solidFill>
                            <a:srgbClr val="000000"/>
                          </a:solidFill>
                          <a:latin typeface="Calibri"/>
                          <a:ea typeface="Calibri"/>
                          <a:cs typeface="Calibri"/>
                        </a:rPr>
                        <a:t>, 1998; </a:t>
                      </a:r>
                      <a:r>
                        <a:rPr lang="en-US" sz="800" dirty="0" err="1">
                          <a:solidFill>
                            <a:srgbClr val="000000"/>
                          </a:solidFill>
                          <a:latin typeface="Calibri"/>
                          <a:ea typeface="Calibri"/>
                          <a:cs typeface="Calibri"/>
                        </a:rPr>
                        <a:t>Maehr</a:t>
                      </a:r>
                      <a:r>
                        <a:rPr lang="en-US" sz="800" dirty="0">
                          <a:solidFill>
                            <a:srgbClr val="000000"/>
                          </a:solidFill>
                          <a:latin typeface="Calibri"/>
                          <a:ea typeface="Calibri"/>
                          <a:cs typeface="Calibri"/>
                        </a:rPr>
                        <a:t> &amp;</a:t>
                      </a:r>
                      <a:r>
                        <a:rPr lang="en-US" sz="800" dirty="0" err="1">
                          <a:solidFill>
                            <a:srgbClr val="000000"/>
                          </a:solidFill>
                          <a:latin typeface="Calibri"/>
                          <a:ea typeface="Calibri"/>
                          <a:cs typeface="Calibri"/>
                        </a:rPr>
                        <a:t>Midgley</a:t>
                      </a:r>
                      <a:r>
                        <a:rPr lang="en-US" sz="800" dirty="0">
                          <a:solidFill>
                            <a:srgbClr val="000000"/>
                          </a:solidFill>
                          <a:latin typeface="Calibri"/>
                          <a:ea typeface="Calibri"/>
                          <a:cs typeface="Calibri"/>
                        </a:rPr>
                        <a:t> 1991)</a:t>
                      </a:r>
                      <a:endParaRPr lang="en-US" sz="105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b="1" dirty="0">
                          <a:solidFill>
                            <a:srgbClr val="000000"/>
                          </a:solidFill>
                          <a:latin typeface="Calibri"/>
                          <a:ea typeface="Calibri"/>
                          <a:cs typeface="Calibri"/>
                        </a:rPr>
                        <a:t>Improvement Areas</a:t>
                      </a:r>
                      <a:endParaRPr lang="en-US" sz="1100" dirty="0">
                        <a:latin typeface="Calibri"/>
                        <a:ea typeface="Calibri"/>
                        <a:cs typeface="Times New Roman"/>
                      </a:endParaRPr>
                    </a:p>
                    <a:p>
                      <a:pPr marL="0" marR="0" algn="ctr">
                        <a:spcBef>
                          <a:spcPts val="0"/>
                        </a:spcBef>
                        <a:spcAft>
                          <a:spcPts val="0"/>
                        </a:spcAft>
                      </a:pPr>
                      <a:r>
                        <a:rPr lang="en-US" sz="1100" b="1" dirty="0">
                          <a:solidFill>
                            <a:srgbClr val="000000"/>
                          </a:solidFill>
                          <a:latin typeface="Calibri"/>
                          <a:ea typeface="Calibri"/>
                          <a:cs typeface="Calibri"/>
                        </a:rPr>
                        <a:t>(Previously Noted)</a:t>
                      </a:r>
                      <a:endParaRPr lang="en-US" sz="1100" dirty="0">
                        <a:latin typeface="Calibri"/>
                        <a:ea typeface="Calibri"/>
                        <a:cs typeface="Times New Roman"/>
                      </a:endParaRPr>
                    </a:p>
                    <a:p>
                      <a:pPr marL="0" marR="0" algn="ctr">
                        <a:spcBef>
                          <a:spcPts val="0"/>
                        </a:spcBef>
                        <a:spcAft>
                          <a:spcPts val="0"/>
                        </a:spcAft>
                      </a:pPr>
                      <a:r>
                        <a:rPr lang="en-US" sz="900" dirty="0">
                          <a:solidFill>
                            <a:srgbClr val="000000"/>
                          </a:solidFill>
                          <a:latin typeface="Calibri"/>
                          <a:ea typeface="Calibri"/>
                          <a:cs typeface="Calibri"/>
                        </a:rPr>
                        <a:t>TARGET components that needed to be incorporated into the classroom</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b="1">
                          <a:solidFill>
                            <a:srgbClr val="000000"/>
                          </a:solidFill>
                          <a:latin typeface="Calibri"/>
                          <a:ea typeface="Calibri"/>
                          <a:cs typeface="Calibri"/>
                        </a:rPr>
                        <a:t>Motivational Modifications</a:t>
                      </a:r>
                      <a:endParaRPr lang="en-US" sz="1100">
                        <a:latin typeface="Calibri"/>
                        <a:ea typeface="Calibri"/>
                        <a:cs typeface="Times New Roman"/>
                      </a:endParaRPr>
                    </a:p>
                    <a:p>
                      <a:pPr marL="0" marR="0" algn="ctr">
                        <a:spcBef>
                          <a:spcPts val="0"/>
                        </a:spcBef>
                        <a:spcAft>
                          <a:spcPts val="0"/>
                        </a:spcAft>
                      </a:pPr>
                      <a:r>
                        <a:rPr lang="en-US" sz="900">
                          <a:solidFill>
                            <a:srgbClr val="000000"/>
                          </a:solidFill>
                          <a:latin typeface="Calibri"/>
                          <a:ea typeface="Calibri"/>
                          <a:cs typeface="Calibri"/>
                        </a:rPr>
                        <a:t>TARGET components that will  be addressed through the new strategies</a:t>
                      </a:r>
                      <a:endParaRPr lang="en-US" sz="1100">
                        <a:latin typeface="Calibri"/>
                        <a:ea typeface="Calibri"/>
                        <a:cs typeface="Times New Roman"/>
                      </a:endParaRPr>
                    </a:p>
                  </a:txBody>
                  <a:tcPr marL="68580" marR="68580" marT="0" marB="0"/>
                </a:tc>
              </a:tr>
              <a:tr h="802928">
                <a:tc>
                  <a:txBody>
                    <a:bodyPr/>
                    <a:lstStyle/>
                    <a:p>
                      <a:pPr marL="0" marR="0">
                        <a:spcBef>
                          <a:spcPts val="0"/>
                        </a:spcBef>
                        <a:spcAft>
                          <a:spcPts val="0"/>
                        </a:spcAft>
                      </a:pPr>
                      <a:r>
                        <a:rPr lang="en-US" sz="1000" b="1" dirty="0">
                          <a:solidFill>
                            <a:srgbClr val="000000"/>
                          </a:solidFill>
                          <a:latin typeface="Calibri"/>
                          <a:ea typeface="Calibri"/>
                          <a:cs typeface="Calibri"/>
                        </a:rPr>
                        <a:t>Task</a:t>
                      </a:r>
                      <a:r>
                        <a:rPr lang="en-US" sz="1000" dirty="0">
                          <a:solidFill>
                            <a:srgbClr val="000000"/>
                          </a:solidFill>
                          <a:latin typeface="Calibri"/>
                          <a:ea typeface="Calibri"/>
                          <a:cs typeface="Calibri"/>
                        </a:rPr>
                        <a:t> </a:t>
                      </a:r>
                      <a:endParaRPr lang="en-US" sz="1000" dirty="0">
                        <a:latin typeface="Calibri"/>
                        <a:ea typeface="Calibri"/>
                        <a:cs typeface="Times New Roman"/>
                      </a:endParaRPr>
                    </a:p>
                    <a:p>
                      <a:pPr marL="0" marR="0">
                        <a:spcBef>
                          <a:spcPts val="0"/>
                        </a:spcBef>
                        <a:spcAft>
                          <a:spcPts val="0"/>
                        </a:spcAft>
                      </a:pPr>
                      <a:r>
                        <a:rPr lang="en-US" sz="1000" dirty="0">
                          <a:solidFill>
                            <a:srgbClr val="000000"/>
                          </a:solidFill>
                          <a:latin typeface="Calibri"/>
                          <a:ea typeface="Calibri"/>
                          <a:cs typeface="Calibri"/>
                        </a:rPr>
                        <a:t>“select tasks so as to provide an optimal level of challenge and to emphasize activities that students find interesting and intrinsically engaging”</a:t>
                      </a:r>
                      <a:endParaRPr lang="en-US" sz="1000" dirty="0">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000" dirty="0" smtClean="0">
                          <a:solidFill>
                            <a:srgbClr val="000000"/>
                          </a:solidFill>
                          <a:latin typeface="Calibri"/>
                          <a:ea typeface="Calibri"/>
                          <a:cs typeface="Calibri"/>
                        </a:rPr>
                        <a:t>Not always a clear and strong connection to the value of the assignment and its relation to life</a:t>
                      </a:r>
                      <a:endParaRPr lang="en-US" sz="1000" dirty="0">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000">
                          <a:solidFill>
                            <a:srgbClr val="000000"/>
                          </a:solidFill>
                          <a:latin typeface="Calibri"/>
                          <a:ea typeface="Calibri"/>
                          <a:cs typeface="Calibri"/>
                        </a:rPr>
                        <a:t>I can make sure journal topics are relevant to Jason.  By strengthening our relationship and learning more about him, I will be able to better gauge when I am not choosing topics that are relatable for him. </a:t>
                      </a:r>
                      <a:endParaRPr lang="en-US" sz="1000">
                        <a:latin typeface="Calibri"/>
                        <a:ea typeface="Calibri"/>
                        <a:cs typeface="Times New Roman"/>
                      </a:endParaRPr>
                    </a:p>
                  </a:txBody>
                  <a:tcPr marL="68580" marR="68580" marT="0" marB="0"/>
                </a:tc>
              </a:tr>
              <a:tr h="802928">
                <a:tc>
                  <a:txBody>
                    <a:bodyPr/>
                    <a:lstStyle/>
                    <a:p>
                      <a:pPr marL="0" marR="0">
                        <a:spcBef>
                          <a:spcPts val="0"/>
                        </a:spcBef>
                        <a:spcAft>
                          <a:spcPts val="0"/>
                        </a:spcAft>
                      </a:pPr>
                      <a:r>
                        <a:rPr lang="en-US" sz="1000" b="1">
                          <a:solidFill>
                            <a:srgbClr val="000000"/>
                          </a:solidFill>
                          <a:latin typeface="Calibri"/>
                          <a:ea typeface="Calibri"/>
                          <a:cs typeface="Calibri"/>
                        </a:rPr>
                        <a:t>Authority</a:t>
                      </a:r>
                      <a:endParaRPr lang="en-US" sz="1000">
                        <a:latin typeface="Calibri"/>
                        <a:ea typeface="Calibri"/>
                        <a:cs typeface="Times New Roman"/>
                      </a:endParaRPr>
                    </a:p>
                    <a:p>
                      <a:pPr marL="0" marR="0">
                        <a:spcBef>
                          <a:spcPts val="0"/>
                        </a:spcBef>
                        <a:spcAft>
                          <a:spcPts val="0"/>
                        </a:spcAft>
                      </a:pPr>
                      <a:r>
                        <a:rPr lang="en-US" sz="1000">
                          <a:solidFill>
                            <a:srgbClr val="000000"/>
                          </a:solidFill>
                          <a:latin typeface="Calibri"/>
                          <a:ea typeface="Calibri"/>
                          <a:cs typeface="Calibri"/>
                        </a:rPr>
                        <a:t>“share authority with students by providing them choice and input on learning activities”</a:t>
                      </a:r>
                      <a:endParaRPr lang="en-US" sz="1000">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000" dirty="0" smtClean="0">
                          <a:solidFill>
                            <a:srgbClr val="000000"/>
                          </a:solidFill>
                          <a:latin typeface="Calibri"/>
                          <a:ea typeface="Calibri"/>
                          <a:cs typeface="Calibri"/>
                        </a:rPr>
                        <a:t>No specific journal goal </a:t>
                      </a:r>
                      <a:endParaRPr lang="en-US" sz="1000" dirty="0" smtClean="0">
                        <a:latin typeface="Calibri"/>
                        <a:ea typeface="Calibri"/>
                        <a:cs typeface="Times New Roman"/>
                      </a:endParaRPr>
                    </a:p>
                    <a:p>
                      <a:pPr marL="342900" marR="0" lvl="0" indent="-342900">
                        <a:spcBef>
                          <a:spcPts val="0"/>
                        </a:spcBef>
                        <a:spcAft>
                          <a:spcPts val="0"/>
                        </a:spcAft>
                        <a:buFont typeface="Symbol"/>
                        <a:buChar char=""/>
                      </a:pPr>
                      <a:r>
                        <a:rPr lang="en-US" sz="1000" dirty="0" smtClean="0">
                          <a:solidFill>
                            <a:srgbClr val="000000"/>
                          </a:solidFill>
                          <a:latin typeface="Calibri"/>
                          <a:ea typeface="Calibri"/>
                          <a:cs typeface="Calibri"/>
                        </a:rPr>
                        <a:t>No designated</a:t>
                      </a:r>
                      <a:r>
                        <a:rPr lang="en-US" sz="1000" baseline="0" dirty="0" smtClean="0">
                          <a:solidFill>
                            <a:srgbClr val="000000"/>
                          </a:solidFill>
                          <a:latin typeface="Calibri"/>
                          <a:ea typeface="Calibri"/>
                          <a:cs typeface="Calibri"/>
                        </a:rPr>
                        <a:t> sharing opportunity</a:t>
                      </a:r>
                      <a:endParaRPr lang="en-US" sz="1000" dirty="0">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000">
                          <a:solidFill>
                            <a:srgbClr val="000000"/>
                          </a:solidFill>
                          <a:latin typeface="Calibri"/>
                          <a:ea typeface="Calibri"/>
                          <a:cs typeface="Calibri"/>
                        </a:rPr>
                        <a:t>Jason will be given opportunities to track is progress and to make goals for morning journal. </a:t>
                      </a:r>
                      <a:endParaRPr lang="en-US" sz="1000">
                        <a:latin typeface="Calibri"/>
                        <a:ea typeface="Calibri"/>
                        <a:cs typeface="Times New Roman"/>
                      </a:endParaRPr>
                    </a:p>
                    <a:p>
                      <a:pPr marL="342900" marR="0" lvl="0" indent="-342900">
                        <a:spcBef>
                          <a:spcPts val="0"/>
                        </a:spcBef>
                        <a:spcAft>
                          <a:spcPts val="0"/>
                        </a:spcAft>
                        <a:buFont typeface="Symbol"/>
                        <a:buChar char=""/>
                      </a:pPr>
                      <a:r>
                        <a:rPr lang="en-US" sz="1000">
                          <a:solidFill>
                            <a:srgbClr val="000000"/>
                          </a:solidFill>
                          <a:latin typeface="Calibri"/>
                          <a:ea typeface="Calibri"/>
                          <a:cs typeface="Calibri"/>
                        </a:rPr>
                        <a:t>Jason will share his weekly favorite writing journal with one of his favorite teachers.</a:t>
                      </a:r>
                      <a:endParaRPr lang="en-US" sz="1000">
                        <a:latin typeface="Calibri"/>
                        <a:ea typeface="Calibri"/>
                        <a:cs typeface="Times New Roman"/>
                      </a:endParaRPr>
                    </a:p>
                  </a:txBody>
                  <a:tcPr marL="68580" marR="68580" marT="0" marB="0"/>
                </a:tc>
              </a:tr>
              <a:tr h="481757">
                <a:tc>
                  <a:txBody>
                    <a:bodyPr/>
                    <a:lstStyle/>
                    <a:p>
                      <a:pPr marL="0" marR="0">
                        <a:spcBef>
                          <a:spcPts val="0"/>
                        </a:spcBef>
                        <a:spcAft>
                          <a:spcPts val="0"/>
                        </a:spcAft>
                      </a:pPr>
                      <a:r>
                        <a:rPr lang="en-US" sz="1000" b="1">
                          <a:solidFill>
                            <a:srgbClr val="000000"/>
                          </a:solidFill>
                          <a:latin typeface="Calibri"/>
                          <a:ea typeface="Calibri"/>
                          <a:cs typeface="Calibri"/>
                        </a:rPr>
                        <a:t>Recognition</a:t>
                      </a:r>
                      <a:endParaRPr lang="en-US" sz="1000">
                        <a:latin typeface="Calibri"/>
                        <a:ea typeface="Calibri"/>
                        <a:cs typeface="Times New Roman"/>
                      </a:endParaRPr>
                    </a:p>
                    <a:p>
                      <a:pPr marL="0" marR="0">
                        <a:spcBef>
                          <a:spcPts val="0"/>
                        </a:spcBef>
                        <a:spcAft>
                          <a:spcPts val="0"/>
                        </a:spcAft>
                      </a:pPr>
                      <a:r>
                        <a:rPr lang="en-US" sz="1000">
                          <a:solidFill>
                            <a:srgbClr val="000000"/>
                          </a:solidFill>
                          <a:latin typeface="Calibri"/>
                          <a:ea typeface="Calibri"/>
                          <a:cs typeface="Calibri"/>
                        </a:rPr>
                        <a:t>“recognize all students who make progress and show improvement, not just the highest achievers”</a:t>
                      </a:r>
                      <a:endParaRPr lang="en-US" sz="1000">
                        <a:latin typeface="Calibri"/>
                        <a:ea typeface="Calibri"/>
                        <a:cs typeface="Times New Roman"/>
                      </a:endParaRPr>
                    </a:p>
                  </a:txBody>
                  <a:tcPr marL="68580" marR="68580" marT="0" marB="0"/>
                </a:tc>
                <a:tc>
                  <a:txBody>
                    <a:bodyPr/>
                    <a:lstStyle/>
                    <a:p>
                      <a:pPr marL="175260" marR="0">
                        <a:spcBef>
                          <a:spcPts val="0"/>
                        </a:spcBef>
                        <a:spcAft>
                          <a:spcPts val="0"/>
                        </a:spcAft>
                      </a:pPr>
                      <a:endParaRPr lang="en-US" sz="1000" dirty="0">
                        <a:solidFill>
                          <a:srgbClr val="000000"/>
                        </a:solidFill>
                        <a:latin typeface="Calibri"/>
                        <a:ea typeface="Calibri"/>
                        <a:cs typeface="Calibri"/>
                      </a:endParaRPr>
                    </a:p>
                  </a:txBody>
                  <a:tcPr marL="68580" marR="68580" marT="0" marB="0"/>
                </a:tc>
                <a:tc>
                  <a:txBody>
                    <a:bodyPr/>
                    <a:lstStyle/>
                    <a:p>
                      <a:pPr marL="342900" marR="0" lvl="0" indent="-342900">
                        <a:spcBef>
                          <a:spcPts val="0"/>
                        </a:spcBef>
                        <a:spcAft>
                          <a:spcPts val="0"/>
                        </a:spcAft>
                        <a:buFont typeface="Symbol"/>
                        <a:buChar char=""/>
                      </a:pPr>
                      <a:r>
                        <a:rPr lang="en-US" sz="1000">
                          <a:solidFill>
                            <a:srgbClr val="000000"/>
                          </a:solidFill>
                          <a:latin typeface="Calibri"/>
                          <a:ea typeface="Calibri"/>
                          <a:cs typeface="Calibri"/>
                        </a:rPr>
                        <a:t>N/A</a:t>
                      </a:r>
                      <a:endParaRPr lang="en-US" sz="1000">
                        <a:latin typeface="Calibri"/>
                        <a:ea typeface="Calibri"/>
                        <a:cs typeface="Times New Roman"/>
                      </a:endParaRPr>
                    </a:p>
                  </a:txBody>
                  <a:tcPr marL="68580" marR="68580" marT="0" marB="0"/>
                </a:tc>
              </a:tr>
              <a:tr h="642342">
                <a:tc>
                  <a:txBody>
                    <a:bodyPr/>
                    <a:lstStyle/>
                    <a:p>
                      <a:pPr marL="0" marR="0">
                        <a:spcBef>
                          <a:spcPts val="0"/>
                        </a:spcBef>
                        <a:spcAft>
                          <a:spcPts val="0"/>
                        </a:spcAft>
                      </a:pPr>
                      <a:r>
                        <a:rPr lang="en-US" sz="1000" b="1">
                          <a:solidFill>
                            <a:srgbClr val="000000"/>
                          </a:solidFill>
                          <a:latin typeface="Calibri"/>
                          <a:ea typeface="Calibri"/>
                          <a:cs typeface="Calibri"/>
                        </a:rPr>
                        <a:t>Grouping</a:t>
                      </a:r>
                      <a:endParaRPr lang="en-US" sz="1000">
                        <a:latin typeface="Calibri"/>
                        <a:ea typeface="Calibri"/>
                        <a:cs typeface="Times New Roman"/>
                      </a:endParaRPr>
                    </a:p>
                    <a:p>
                      <a:pPr marL="0" marR="0">
                        <a:spcBef>
                          <a:spcPts val="0"/>
                        </a:spcBef>
                        <a:spcAft>
                          <a:spcPts val="0"/>
                        </a:spcAft>
                      </a:pPr>
                      <a:r>
                        <a:rPr lang="en-US" sz="1000">
                          <a:solidFill>
                            <a:srgbClr val="000000"/>
                          </a:solidFill>
                          <a:latin typeface="Calibri"/>
                          <a:ea typeface="Calibri"/>
                          <a:cs typeface="Calibri"/>
                        </a:rPr>
                        <a:t>“group in ways that promote cooperative learning and minimize interpersonal competition and social comparison”</a:t>
                      </a:r>
                      <a:endParaRPr lang="en-US" sz="1000">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Small group sharing not encouraged</a:t>
                      </a:r>
                      <a:endParaRPr lang="en-US" sz="1000" smtClean="0">
                        <a:latin typeface="Calibri"/>
                        <a:ea typeface="Calibri"/>
                        <a:cs typeface="Times New Roman"/>
                      </a:endParaRPr>
                    </a:p>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If sharing occurs, groups are student choice</a:t>
                      </a:r>
                      <a:endParaRPr lang="en-US" sz="1000" dirty="0">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000">
                          <a:solidFill>
                            <a:srgbClr val="000000"/>
                          </a:solidFill>
                          <a:latin typeface="Calibri"/>
                          <a:ea typeface="Calibri"/>
                          <a:cs typeface="Calibri"/>
                        </a:rPr>
                        <a:t>Students will brainstorm writing ideas with their mentors/mentees to help build confidence in their ideas.</a:t>
                      </a:r>
                      <a:endParaRPr lang="en-US" sz="1000">
                        <a:latin typeface="Calibri"/>
                        <a:ea typeface="Calibri"/>
                        <a:cs typeface="Times New Roman"/>
                      </a:endParaRPr>
                    </a:p>
                  </a:txBody>
                  <a:tcPr marL="68580" marR="68580" marT="0" marB="0"/>
                </a:tc>
              </a:tr>
              <a:tr h="802928">
                <a:tc>
                  <a:txBody>
                    <a:bodyPr/>
                    <a:lstStyle/>
                    <a:p>
                      <a:pPr marL="0" marR="0">
                        <a:spcBef>
                          <a:spcPts val="0"/>
                        </a:spcBef>
                        <a:spcAft>
                          <a:spcPts val="0"/>
                        </a:spcAft>
                      </a:pPr>
                      <a:r>
                        <a:rPr lang="en-US" sz="1000" b="1">
                          <a:solidFill>
                            <a:srgbClr val="000000"/>
                          </a:solidFill>
                          <a:latin typeface="Calibri"/>
                          <a:ea typeface="Calibri"/>
                          <a:cs typeface="Calibri"/>
                        </a:rPr>
                        <a:t>Evaluation</a:t>
                      </a:r>
                      <a:endParaRPr lang="en-US" sz="1000">
                        <a:latin typeface="Calibri"/>
                        <a:ea typeface="Calibri"/>
                        <a:cs typeface="Times New Roman"/>
                      </a:endParaRPr>
                    </a:p>
                    <a:p>
                      <a:pPr marL="0" marR="0">
                        <a:spcBef>
                          <a:spcPts val="0"/>
                        </a:spcBef>
                        <a:spcAft>
                          <a:spcPts val="0"/>
                        </a:spcAft>
                      </a:pPr>
                      <a:r>
                        <a:rPr lang="en-US" sz="1000">
                          <a:solidFill>
                            <a:srgbClr val="000000"/>
                          </a:solidFill>
                          <a:latin typeface="Calibri"/>
                          <a:ea typeface="Calibri"/>
                          <a:cs typeface="Calibri"/>
                        </a:rPr>
                        <a:t>“focus on individualized assessment of progress rather than comparisons of individuals or groups”</a:t>
                      </a:r>
                      <a:endParaRPr lang="en-US" sz="1000">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Other than verbal feedback there is not a specific evaluation method </a:t>
                      </a:r>
                      <a:endParaRPr lang="en-US" sz="1000" dirty="0">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000">
                          <a:solidFill>
                            <a:srgbClr val="000000"/>
                          </a:solidFill>
                          <a:latin typeface="Calibri"/>
                          <a:ea typeface="Calibri"/>
                          <a:cs typeface="Calibri"/>
                        </a:rPr>
                        <a:t>Jason will be given reflection and goal-setting opportunities for journal.  This will be a time for him to consider his successes and areas to work on.  This will provide him with a tangible self-evaluation.</a:t>
                      </a:r>
                      <a:endParaRPr lang="en-US" sz="1000">
                        <a:latin typeface="Calibri"/>
                        <a:ea typeface="Calibri"/>
                        <a:cs typeface="Times New Roman"/>
                      </a:endParaRPr>
                    </a:p>
                  </a:txBody>
                  <a:tcPr marL="68580" marR="68580" marT="0" marB="0"/>
                </a:tc>
              </a:tr>
              <a:tr h="963513">
                <a:tc>
                  <a:txBody>
                    <a:bodyPr/>
                    <a:lstStyle/>
                    <a:p>
                      <a:pPr marL="0" marR="0">
                        <a:spcBef>
                          <a:spcPts val="0"/>
                        </a:spcBef>
                        <a:spcAft>
                          <a:spcPts val="0"/>
                        </a:spcAft>
                      </a:pPr>
                      <a:r>
                        <a:rPr lang="en-US" sz="1000" b="1" dirty="0">
                          <a:solidFill>
                            <a:srgbClr val="000000"/>
                          </a:solidFill>
                          <a:latin typeface="Calibri"/>
                          <a:ea typeface="Calibri"/>
                          <a:cs typeface="Calibri"/>
                        </a:rPr>
                        <a:t>Time</a:t>
                      </a:r>
                      <a:endParaRPr lang="en-US" sz="1000" dirty="0">
                        <a:latin typeface="Calibri"/>
                        <a:ea typeface="Calibri"/>
                        <a:cs typeface="Times New Roman"/>
                      </a:endParaRPr>
                    </a:p>
                    <a:p>
                      <a:pPr marL="0" marR="0">
                        <a:spcBef>
                          <a:spcPts val="0"/>
                        </a:spcBef>
                        <a:spcAft>
                          <a:spcPts val="0"/>
                        </a:spcAft>
                      </a:pPr>
                      <a:r>
                        <a:rPr lang="en-US" sz="1000" dirty="0">
                          <a:solidFill>
                            <a:srgbClr val="000000"/>
                          </a:solidFill>
                          <a:latin typeface="Calibri"/>
                          <a:ea typeface="Calibri"/>
                          <a:cs typeface="Calibri"/>
                        </a:rPr>
                        <a:t>“use time in creative ways that ease the constraints of rigid scheduling and allow for more use of valuable learning activities that are hard to fit into shorter class periods”</a:t>
                      </a:r>
                      <a:endParaRPr lang="en-US" sz="1000" dirty="0">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000" dirty="0" smtClean="0">
                          <a:solidFill>
                            <a:srgbClr val="000000"/>
                          </a:solidFill>
                          <a:latin typeface="Calibri"/>
                          <a:ea typeface="Calibri"/>
                          <a:cs typeface="Calibri"/>
                        </a:rPr>
                        <a:t>The emphasis is on time is to allow time to be more flexible than the traditional approach; perhaps the classroom structure is too flexible</a:t>
                      </a:r>
                      <a:endParaRPr lang="en-US" sz="1000" dirty="0">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000" dirty="0">
                          <a:solidFill>
                            <a:srgbClr val="000000"/>
                          </a:solidFill>
                          <a:latin typeface="Calibri"/>
                          <a:ea typeface="Calibri"/>
                          <a:cs typeface="Calibri"/>
                        </a:rPr>
                        <a:t>I hope that through the partner brain storming activity and the individual goals and graphing, Jason will become more timely with his morning work journal.  This will allow him more flexibility, without me creating barriers for his creativity and choices.</a:t>
                      </a:r>
                      <a:endParaRPr lang="en-US" sz="1000" dirty="0">
                        <a:latin typeface="Calibri"/>
                        <a:ea typeface="Calibri"/>
                        <a:cs typeface="Times New Roman"/>
                      </a:endParaRPr>
                    </a:p>
                  </a:txBody>
                  <a:tcPr marL="68580" marR="68580" marT="0" marB="0"/>
                </a:tc>
              </a:tr>
            </a:tbl>
          </a:graphicData>
        </a:graphic>
      </p:graphicFrame>
      <p:sp>
        <p:nvSpPr>
          <p:cNvPr id="3" name="Title 2"/>
          <p:cNvSpPr>
            <a:spLocks noGrp="1"/>
          </p:cNvSpPr>
          <p:nvPr>
            <p:ph type="title"/>
          </p:nvPr>
        </p:nvSpPr>
        <p:spPr/>
        <p:txBody>
          <a:bodyPr>
            <a:normAutofit/>
          </a:bodyPr>
          <a:lstStyle/>
          <a:p>
            <a:r>
              <a:rPr lang="en-US" dirty="0" smtClean="0"/>
              <a:t>TARGET Analysis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95672"/>
          </a:xfrm>
        </p:spPr>
        <p:txBody>
          <a:bodyPr>
            <a:noAutofit/>
          </a:bodyPr>
          <a:lstStyle/>
          <a:p>
            <a:pPr>
              <a:buNone/>
            </a:pPr>
            <a:r>
              <a:rPr lang="en-US" sz="2000" dirty="0" smtClean="0"/>
              <a:t>Jason has had a lot of additional stressors placed upon him since this Motivational Case began.  In order to try to help him maintain success in all areas of the classroom, we have not been doing journal consistently enough for me to correctly and fully implement my plan. </a:t>
            </a:r>
          </a:p>
          <a:p>
            <a:pPr>
              <a:buNone/>
            </a:pPr>
            <a:r>
              <a:rPr lang="en-US" sz="2000" dirty="0" smtClean="0"/>
              <a:t> </a:t>
            </a:r>
          </a:p>
          <a:p>
            <a:pPr>
              <a:buNone/>
            </a:pPr>
            <a:r>
              <a:rPr lang="en-US" sz="2000" dirty="0" smtClean="0"/>
              <a:t>At this time, I have really focused my attention to building the relationship.  I have noticed that this seems to be helping his overall mood in the room, he seems less lethargic.  </a:t>
            </a:r>
          </a:p>
          <a:p>
            <a:pPr>
              <a:buNone/>
            </a:pPr>
            <a:endParaRPr lang="en-US" sz="2000" dirty="0" smtClean="0"/>
          </a:p>
          <a:p>
            <a:pPr>
              <a:buNone/>
            </a:pPr>
            <a:r>
              <a:rPr lang="en-US" sz="2000" dirty="0" smtClean="0"/>
              <a:t>The additional stressors, I previously noted, seem to be minimizing.  I am hoping to start strong after winter break by returning to our normal journal routine while implementing this plan.  </a:t>
            </a:r>
            <a:endParaRPr lang="en-US" sz="2000" dirty="0"/>
          </a:p>
        </p:txBody>
      </p:sp>
      <p:sp>
        <p:nvSpPr>
          <p:cNvPr id="2" name="Title 1"/>
          <p:cNvSpPr>
            <a:spLocks noGrp="1"/>
          </p:cNvSpPr>
          <p:nvPr>
            <p:ph type="title"/>
          </p:nvPr>
        </p:nvSpPr>
        <p:spPr/>
        <p:txBody>
          <a:bodyPr/>
          <a:lstStyle/>
          <a:p>
            <a:r>
              <a:rPr lang="en-US" dirty="0" smtClean="0"/>
              <a:t>Results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Complete the implementation of the entire motivational plan</a:t>
            </a:r>
          </a:p>
          <a:p>
            <a:r>
              <a:rPr lang="en-US" dirty="0" smtClean="0"/>
              <a:t>Encourage success and motivation by continuing to build the relationship through casual conversations (twice daily)</a:t>
            </a:r>
          </a:p>
          <a:p>
            <a:r>
              <a:rPr lang="en-US" dirty="0" smtClean="0"/>
              <a:t>Hope for the best!</a:t>
            </a:r>
            <a:endParaRPr lang="en-US" dirty="0"/>
          </a:p>
        </p:txBody>
      </p:sp>
      <p:sp>
        <p:nvSpPr>
          <p:cNvPr id="2" name="Title 1"/>
          <p:cNvSpPr>
            <a:spLocks noGrp="1"/>
          </p:cNvSpPr>
          <p:nvPr>
            <p:ph type="title"/>
          </p:nvPr>
        </p:nvSpPr>
        <p:spPr/>
        <p:txBody>
          <a:bodyPr/>
          <a:lstStyle/>
          <a:p>
            <a:r>
              <a:rPr lang="en-US" dirty="0" smtClean="0"/>
              <a:t>Next Steps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err="1" smtClean="0"/>
              <a:t>Brophy</a:t>
            </a:r>
            <a:r>
              <a:rPr lang="en-US" dirty="0" smtClean="0"/>
              <a:t>, J. E. (2010). </a:t>
            </a:r>
            <a:r>
              <a:rPr lang="en-US" i="1" dirty="0" smtClean="0"/>
              <a:t>Motivating students to learn</a:t>
            </a:r>
            <a:r>
              <a:rPr lang="en-US" dirty="0" smtClean="0"/>
              <a:t> (3rd ed.). Mahwah, NJ:  Lawrence Erlbaum Associates.</a:t>
            </a:r>
          </a:p>
          <a:p>
            <a:pPr>
              <a:buNone/>
            </a:pPr>
            <a:endParaRPr lang="en-US" dirty="0" smtClean="0"/>
          </a:p>
          <a:p>
            <a:pPr>
              <a:buNone/>
            </a:pPr>
            <a:r>
              <a:rPr lang="en-US" dirty="0" err="1" smtClean="0"/>
              <a:t>Stipek</a:t>
            </a:r>
            <a:r>
              <a:rPr lang="en-US" dirty="0" smtClean="0"/>
              <a:t>, D. J. (2002). </a:t>
            </a:r>
            <a:r>
              <a:rPr lang="en-US" i="1" dirty="0" smtClean="0"/>
              <a:t>Motivation to learn: integrating theory and practice</a:t>
            </a:r>
            <a:r>
              <a:rPr lang="en-US" dirty="0" smtClean="0"/>
              <a:t> (4th ed.). Boston: </a:t>
            </a:r>
            <a:r>
              <a:rPr lang="en-US" dirty="0" err="1" smtClean="0"/>
              <a:t>Allyn</a:t>
            </a:r>
            <a:r>
              <a:rPr lang="en-US" dirty="0" smtClean="0"/>
              <a:t> and Bacon.</a:t>
            </a:r>
          </a:p>
          <a:p>
            <a:pPr>
              <a:buNone/>
            </a:pP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Montessori classroom in a traditional and public school setting</a:t>
            </a:r>
          </a:p>
          <a:p>
            <a:r>
              <a:rPr lang="en-US" dirty="0" smtClean="0"/>
              <a:t>28 Fourth and fifth grade students</a:t>
            </a:r>
          </a:p>
          <a:p>
            <a:r>
              <a:rPr lang="en-US" dirty="0" smtClean="0"/>
              <a:t>1 Full time teacher</a:t>
            </a:r>
          </a:p>
          <a:p>
            <a:r>
              <a:rPr lang="en-US" dirty="0" smtClean="0"/>
              <a:t>1 Part time teacher assistant </a:t>
            </a:r>
          </a:p>
          <a:p>
            <a:pPr>
              <a:buNone/>
            </a:pPr>
            <a:endParaRPr lang="en-US" dirty="0" smtClean="0"/>
          </a:p>
          <a:p>
            <a:r>
              <a:rPr lang="en-US" dirty="0" smtClean="0"/>
              <a:t>8:38-3:38 School day</a:t>
            </a:r>
          </a:p>
          <a:p>
            <a:r>
              <a:rPr lang="en-US" dirty="0" smtClean="0"/>
              <a:t>12:25-1:15 Recess and lunch</a:t>
            </a:r>
          </a:p>
          <a:p>
            <a:r>
              <a:rPr lang="en-US" dirty="0" smtClean="0"/>
              <a:t>2:38-3:38 Daily Special</a:t>
            </a:r>
          </a:p>
          <a:p>
            <a:r>
              <a:rPr lang="en-US" dirty="0" smtClean="0"/>
              <a:t>The rest of the day is for academics</a:t>
            </a:r>
          </a:p>
          <a:p>
            <a:pPr>
              <a:buNone/>
            </a:pPr>
            <a:endParaRPr lang="en-US" dirty="0"/>
          </a:p>
        </p:txBody>
      </p:sp>
      <p:sp>
        <p:nvSpPr>
          <p:cNvPr id="2" name="Title 1"/>
          <p:cNvSpPr>
            <a:spLocks noGrp="1"/>
          </p:cNvSpPr>
          <p:nvPr>
            <p:ph type="title"/>
          </p:nvPr>
        </p:nvSpPr>
        <p:spPr/>
        <p:txBody>
          <a:bodyPr/>
          <a:lstStyle/>
          <a:p>
            <a:r>
              <a:rPr lang="en-US" dirty="0" smtClean="0"/>
              <a:t>Classroom Introduction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Fourth grade male student</a:t>
            </a:r>
          </a:p>
          <a:p>
            <a:r>
              <a:rPr lang="en-US" dirty="0" smtClean="0"/>
              <a:t>Lackadaisical approach to life</a:t>
            </a:r>
          </a:p>
          <a:p>
            <a:r>
              <a:rPr lang="en-US" dirty="0" smtClean="0"/>
              <a:t>Primarily calm </a:t>
            </a:r>
          </a:p>
          <a:p>
            <a:r>
              <a:rPr lang="en-US" dirty="0" smtClean="0"/>
              <a:t>Only child</a:t>
            </a:r>
          </a:p>
          <a:p>
            <a:r>
              <a:rPr lang="en-US" dirty="0" smtClean="0"/>
              <a:t>Struggles to independently complete morning work journal</a:t>
            </a:r>
          </a:p>
          <a:p>
            <a:r>
              <a:rPr lang="en-US" dirty="0" smtClean="0"/>
              <a:t>Posses writing skill (average for grade level)</a:t>
            </a:r>
          </a:p>
          <a:p>
            <a:r>
              <a:rPr lang="en-US" dirty="0" smtClean="0"/>
              <a:t>Does not appear anxious toward writing</a:t>
            </a:r>
          </a:p>
          <a:p>
            <a:r>
              <a:rPr lang="en-US" dirty="0" smtClean="0"/>
              <a:t>Does not seem adverse to writing</a:t>
            </a:r>
          </a:p>
          <a:p>
            <a:endParaRPr lang="en-US" dirty="0" smtClean="0"/>
          </a:p>
          <a:p>
            <a:endParaRPr lang="en-US" dirty="0"/>
          </a:p>
        </p:txBody>
      </p:sp>
      <p:sp>
        <p:nvSpPr>
          <p:cNvPr id="2" name="Title 1"/>
          <p:cNvSpPr>
            <a:spLocks noGrp="1"/>
          </p:cNvSpPr>
          <p:nvPr>
            <p:ph type="title"/>
          </p:nvPr>
        </p:nvSpPr>
        <p:spPr/>
        <p:txBody>
          <a:bodyPr/>
          <a:lstStyle/>
          <a:p>
            <a:r>
              <a:rPr lang="en-US" dirty="0" smtClean="0"/>
              <a:t>Case Summary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dirty="0" smtClean="0"/>
              <a:t>Jason struggles to independently complete morning work journal.  He frequently needs redirection and assistance with completing the task. </a:t>
            </a:r>
          </a:p>
          <a:p>
            <a:pPr>
              <a:buNone/>
            </a:pPr>
            <a:endParaRPr lang="en-US" dirty="0" smtClean="0"/>
          </a:p>
          <a:p>
            <a:pPr>
              <a:buNone/>
            </a:pPr>
            <a:r>
              <a:rPr lang="en-US" dirty="0" smtClean="0"/>
              <a:t>Morning work journal</a:t>
            </a:r>
          </a:p>
          <a:p>
            <a:pPr lvl="1"/>
            <a:r>
              <a:rPr lang="en-US" dirty="0" smtClean="0"/>
              <a:t>Usually has a general topic with three writing options</a:t>
            </a:r>
          </a:p>
          <a:p>
            <a:pPr lvl="1"/>
            <a:r>
              <a:rPr lang="en-US" dirty="0" smtClean="0"/>
              <a:t>Students always have the option to ask for a different topic</a:t>
            </a:r>
          </a:p>
          <a:p>
            <a:pPr lvl="1"/>
            <a:r>
              <a:rPr lang="en-US" dirty="0" smtClean="0"/>
              <a:t>Journals are not graded but quality is expected</a:t>
            </a:r>
          </a:p>
          <a:p>
            <a:pPr lvl="1"/>
            <a:r>
              <a:rPr lang="en-US" dirty="0" smtClean="0"/>
              <a:t>Students have been given paragraph writing tools and proofreading tools to help (OREO and CUPS)</a:t>
            </a:r>
            <a:endParaRPr lang="en-US" dirty="0"/>
          </a:p>
        </p:txBody>
      </p:sp>
      <p:sp>
        <p:nvSpPr>
          <p:cNvPr id="2" name="Title 1"/>
          <p:cNvSpPr>
            <a:spLocks noGrp="1"/>
          </p:cNvSpPr>
          <p:nvPr>
            <p:ph type="title"/>
          </p:nvPr>
        </p:nvSpPr>
        <p:spPr/>
        <p:txBody>
          <a:bodyPr>
            <a:normAutofit/>
          </a:bodyPr>
          <a:lstStyle/>
          <a:p>
            <a:r>
              <a:rPr lang="en-US" dirty="0" smtClean="0"/>
              <a:t>Motivational Problem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His initial pre-write for the year was comparable to grade-level peers</a:t>
            </a:r>
          </a:p>
          <a:p>
            <a:r>
              <a:rPr lang="en-US" dirty="0" smtClean="0"/>
              <a:t>All As and Bs on previous report cards for writing</a:t>
            </a:r>
          </a:p>
          <a:p>
            <a:pPr>
              <a:buNone/>
            </a:pPr>
            <a:endParaRPr lang="en-US" dirty="0" smtClean="0"/>
          </a:p>
          <a:p>
            <a:r>
              <a:rPr lang="en-US" dirty="0" smtClean="0"/>
              <a:t>He normally spent 2-3 hours on his morning work journal</a:t>
            </a:r>
          </a:p>
          <a:p>
            <a:r>
              <a:rPr lang="en-US" dirty="0" smtClean="0"/>
              <a:t>He shared his idea and plan to me after prompting and needed additional prompting opportunities before completing approximately 1 paragraph</a:t>
            </a:r>
            <a:endParaRPr lang="en-US" dirty="0"/>
          </a:p>
        </p:txBody>
      </p:sp>
      <p:sp>
        <p:nvSpPr>
          <p:cNvPr id="2" name="Title 1"/>
          <p:cNvSpPr>
            <a:spLocks noGrp="1"/>
          </p:cNvSpPr>
          <p:nvPr>
            <p:ph type="title"/>
          </p:nvPr>
        </p:nvSpPr>
        <p:spPr/>
        <p:txBody>
          <a:bodyPr/>
          <a:lstStyle/>
          <a:p>
            <a:r>
              <a:rPr lang="en-US" dirty="0" smtClean="0"/>
              <a:t>Additional Evidence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066800"/>
          <a:ext cx="8839200" cy="5650438"/>
        </p:xfrm>
        <a:graphic>
          <a:graphicData uri="http://schemas.openxmlformats.org/drawingml/2006/table">
            <a:tbl>
              <a:tblPr firstRow="1" bandRow="1">
                <a:tableStyleId>{5C22544A-7EE6-4342-B048-85BDC9FD1C3A}</a:tableStyleId>
              </a:tblPr>
              <a:tblGrid>
                <a:gridCol w="2946400"/>
                <a:gridCol w="2946400"/>
                <a:gridCol w="2946400"/>
              </a:tblGrid>
              <a:tr h="304800">
                <a:tc>
                  <a:txBody>
                    <a:bodyPr/>
                    <a:lstStyle/>
                    <a:p>
                      <a:pPr marL="0" marR="0" algn="ctr">
                        <a:spcBef>
                          <a:spcPts val="0"/>
                        </a:spcBef>
                        <a:spcAft>
                          <a:spcPts val="0"/>
                        </a:spcAft>
                      </a:pPr>
                      <a:r>
                        <a:rPr lang="en-US" sz="1000" b="1" dirty="0" smtClean="0">
                          <a:solidFill>
                            <a:srgbClr val="000000"/>
                          </a:solidFill>
                          <a:latin typeface="Calibri"/>
                          <a:ea typeface="Calibri"/>
                          <a:cs typeface="Calibri"/>
                        </a:rPr>
                        <a:t>TARGET Components</a:t>
                      </a:r>
                      <a:endParaRPr lang="en-US" sz="1000" dirty="0" smtClean="0">
                        <a:latin typeface="Calibri"/>
                        <a:ea typeface="Calibri"/>
                        <a:cs typeface="Times New Roman"/>
                      </a:endParaRPr>
                    </a:p>
                    <a:p>
                      <a:pPr marL="0" marR="0" algn="ctr">
                        <a:spcBef>
                          <a:spcPts val="0"/>
                        </a:spcBef>
                        <a:spcAft>
                          <a:spcPts val="0"/>
                        </a:spcAft>
                      </a:pPr>
                      <a:r>
                        <a:rPr lang="en-US" sz="700" dirty="0" smtClean="0">
                          <a:solidFill>
                            <a:srgbClr val="000000"/>
                          </a:solidFill>
                          <a:latin typeface="Calibri"/>
                          <a:ea typeface="Calibri"/>
                          <a:cs typeface="Calibri"/>
                        </a:rPr>
                        <a:t>(as defined by the Target Framework adapted from Ames, 1990; Ames, 1992; </a:t>
                      </a:r>
                      <a:r>
                        <a:rPr lang="en-US" sz="700" dirty="0" err="1" smtClean="0">
                          <a:solidFill>
                            <a:srgbClr val="000000"/>
                          </a:solidFill>
                          <a:latin typeface="Calibri"/>
                          <a:ea typeface="Calibri"/>
                          <a:cs typeface="Calibri"/>
                        </a:rPr>
                        <a:t>Brophy</a:t>
                      </a:r>
                      <a:r>
                        <a:rPr lang="en-US" sz="700" dirty="0" smtClean="0">
                          <a:solidFill>
                            <a:srgbClr val="000000"/>
                          </a:solidFill>
                          <a:latin typeface="Calibri"/>
                          <a:ea typeface="Calibri"/>
                          <a:cs typeface="Calibri"/>
                        </a:rPr>
                        <a:t>, 1998; </a:t>
                      </a:r>
                      <a:r>
                        <a:rPr lang="en-US" sz="700" dirty="0" err="1" smtClean="0">
                          <a:solidFill>
                            <a:srgbClr val="000000"/>
                          </a:solidFill>
                          <a:latin typeface="Calibri"/>
                          <a:ea typeface="Calibri"/>
                          <a:cs typeface="Calibri"/>
                        </a:rPr>
                        <a:t>Maehr</a:t>
                      </a:r>
                      <a:r>
                        <a:rPr lang="en-US" sz="700" dirty="0" smtClean="0">
                          <a:solidFill>
                            <a:srgbClr val="000000"/>
                          </a:solidFill>
                          <a:latin typeface="Calibri"/>
                          <a:ea typeface="Calibri"/>
                          <a:cs typeface="Calibri"/>
                        </a:rPr>
                        <a:t> &amp;</a:t>
                      </a:r>
                      <a:r>
                        <a:rPr lang="en-US" sz="700" dirty="0" err="1" smtClean="0">
                          <a:solidFill>
                            <a:srgbClr val="000000"/>
                          </a:solidFill>
                          <a:latin typeface="Calibri"/>
                          <a:ea typeface="Calibri"/>
                          <a:cs typeface="Calibri"/>
                        </a:rPr>
                        <a:t>Midgley</a:t>
                      </a:r>
                      <a:r>
                        <a:rPr lang="en-US" sz="700" dirty="0" smtClean="0">
                          <a:solidFill>
                            <a:srgbClr val="000000"/>
                          </a:solidFill>
                          <a:latin typeface="Calibri"/>
                          <a:ea typeface="Calibri"/>
                          <a:cs typeface="Calibri"/>
                        </a:rPr>
                        <a:t> 1991)</a:t>
                      </a:r>
                      <a:endParaRPr lang="en-US" sz="7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000" b="1" dirty="0" smtClean="0">
                          <a:solidFill>
                            <a:srgbClr val="000000"/>
                          </a:solidFill>
                          <a:latin typeface="Calibri"/>
                          <a:ea typeface="Calibri"/>
                          <a:cs typeface="Calibri"/>
                        </a:rPr>
                        <a:t>Areas of Success</a:t>
                      </a:r>
                      <a:endParaRPr lang="en-US" sz="1000" dirty="0" smtClean="0">
                        <a:latin typeface="Calibri"/>
                        <a:ea typeface="Calibri"/>
                        <a:cs typeface="Times New Roman"/>
                      </a:endParaRPr>
                    </a:p>
                    <a:p>
                      <a:pPr marL="0" marR="0" algn="ctr">
                        <a:spcBef>
                          <a:spcPts val="0"/>
                        </a:spcBef>
                        <a:spcAft>
                          <a:spcPts val="0"/>
                        </a:spcAft>
                      </a:pPr>
                      <a:r>
                        <a:rPr lang="en-US" sz="900" dirty="0" smtClean="0">
                          <a:solidFill>
                            <a:srgbClr val="000000"/>
                          </a:solidFill>
                          <a:latin typeface="Calibri"/>
                          <a:ea typeface="Calibri"/>
                          <a:cs typeface="Calibri"/>
                        </a:rPr>
                        <a:t>Aspects of TARGET already established in the classroom</a:t>
                      </a:r>
                      <a:endParaRPr lang="en-US" sz="9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000" b="1" dirty="0" smtClean="0">
                          <a:solidFill>
                            <a:srgbClr val="000000"/>
                          </a:solidFill>
                          <a:latin typeface="Calibri"/>
                          <a:ea typeface="Calibri"/>
                          <a:cs typeface="Calibri"/>
                        </a:rPr>
                        <a:t>Improvement Areas</a:t>
                      </a:r>
                      <a:endParaRPr lang="en-US" sz="1000" dirty="0" smtClean="0">
                        <a:latin typeface="Calibri"/>
                        <a:ea typeface="Calibri"/>
                        <a:cs typeface="Times New Roman"/>
                      </a:endParaRPr>
                    </a:p>
                    <a:p>
                      <a:pPr marL="0" marR="0" algn="ctr">
                        <a:spcBef>
                          <a:spcPts val="0"/>
                        </a:spcBef>
                        <a:spcAft>
                          <a:spcPts val="0"/>
                        </a:spcAft>
                      </a:pPr>
                      <a:r>
                        <a:rPr lang="en-US" sz="800" dirty="0" smtClean="0">
                          <a:solidFill>
                            <a:srgbClr val="000000"/>
                          </a:solidFill>
                          <a:latin typeface="Calibri"/>
                          <a:ea typeface="Calibri"/>
                          <a:cs typeface="Calibri"/>
                        </a:rPr>
                        <a:t>TARGET components that need to be incorporated into the classroom</a:t>
                      </a:r>
                      <a:endParaRPr lang="en-US" sz="800" dirty="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996161">
                <a:tc>
                  <a:txBody>
                    <a:bodyPr/>
                    <a:lstStyle/>
                    <a:p>
                      <a:pPr marL="0" marR="0">
                        <a:spcBef>
                          <a:spcPts val="0"/>
                        </a:spcBef>
                        <a:spcAft>
                          <a:spcPts val="0"/>
                        </a:spcAft>
                      </a:pPr>
                      <a:r>
                        <a:rPr lang="en-US" sz="1000" b="1" dirty="0" smtClean="0">
                          <a:solidFill>
                            <a:srgbClr val="000000"/>
                          </a:solidFill>
                          <a:latin typeface="Calibri"/>
                          <a:ea typeface="Calibri"/>
                          <a:cs typeface="Calibri"/>
                        </a:rPr>
                        <a:t>Task</a:t>
                      </a:r>
                      <a:r>
                        <a:rPr lang="en-US" sz="1000" dirty="0" smtClean="0">
                          <a:solidFill>
                            <a:srgbClr val="000000"/>
                          </a:solidFill>
                          <a:latin typeface="Calibri"/>
                          <a:ea typeface="Calibri"/>
                          <a:cs typeface="Calibri"/>
                        </a:rPr>
                        <a:t> </a:t>
                      </a:r>
                      <a:endParaRPr lang="en-US" sz="1000" dirty="0" smtClean="0">
                        <a:latin typeface="Calibri"/>
                        <a:ea typeface="Calibri"/>
                        <a:cs typeface="Times New Roman"/>
                      </a:endParaRPr>
                    </a:p>
                    <a:p>
                      <a:pPr marL="0" marR="0">
                        <a:spcBef>
                          <a:spcPts val="0"/>
                        </a:spcBef>
                        <a:spcAft>
                          <a:spcPts val="0"/>
                        </a:spcAft>
                      </a:pPr>
                      <a:r>
                        <a:rPr lang="en-US" sz="1000" dirty="0" smtClean="0">
                          <a:solidFill>
                            <a:srgbClr val="000000"/>
                          </a:solidFill>
                          <a:latin typeface="Calibri"/>
                          <a:ea typeface="Calibri"/>
                          <a:cs typeface="Calibri"/>
                        </a:rPr>
                        <a:t>“select tasks so as to provide an optimal level of challenge and to emphasize activities that students find interesting and intrinsically engaging”</a:t>
                      </a:r>
                      <a:endParaRPr lang="en-US" sz="10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342900" marR="0" lvl="0" indent="-342900">
                        <a:spcBef>
                          <a:spcPts val="0"/>
                        </a:spcBef>
                        <a:spcAft>
                          <a:spcPts val="0"/>
                        </a:spcAft>
                        <a:buFont typeface="Symbol"/>
                        <a:buChar char=""/>
                      </a:pPr>
                      <a:r>
                        <a:rPr lang="en-US" sz="1000" dirty="0" smtClean="0">
                          <a:solidFill>
                            <a:srgbClr val="000000"/>
                          </a:solidFill>
                          <a:latin typeface="Calibri"/>
                          <a:ea typeface="Calibri"/>
                          <a:cs typeface="Calibri"/>
                        </a:rPr>
                        <a:t>Encouraged to complete the work to the best of their ability</a:t>
                      </a:r>
                      <a:endParaRPr lang="en-US" sz="1000" dirty="0" smtClean="0">
                        <a:latin typeface="Calibri"/>
                        <a:ea typeface="Calibri"/>
                        <a:cs typeface="Times New Roman"/>
                      </a:endParaRPr>
                    </a:p>
                    <a:p>
                      <a:pPr marL="342900" marR="0" lvl="0" indent="-342900">
                        <a:spcBef>
                          <a:spcPts val="0"/>
                        </a:spcBef>
                        <a:spcAft>
                          <a:spcPts val="0"/>
                        </a:spcAft>
                        <a:buFont typeface="Symbol"/>
                        <a:buChar char=""/>
                      </a:pPr>
                      <a:r>
                        <a:rPr lang="en-US" sz="1000" dirty="0" smtClean="0">
                          <a:solidFill>
                            <a:srgbClr val="000000"/>
                          </a:solidFill>
                          <a:latin typeface="Calibri"/>
                          <a:ea typeface="Calibri"/>
                          <a:cs typeface="Calibri"/>
                        </a:rPr>
                        <a:t>Encouraged to write 1-2 paragraphs but much flexibility</a:t>
                      </a:r>
                      <a:endParaRPr lang="en-US" sz="1000" dirty="0" smtClean="0">
                        <a:latin typeface="Calibri"/>
                        <a:ea typeface="Calibri"/>
                        <a:cs typeface="Times New Roman"/>
                      </a:endParaRPr>
                    </a:p>
                    <a:p>
                      <a:pPr marL="342900" marR="0" lvl="0" indent="-342900">
                        <a:spcBef>
                          <a:spcPts val="0"/>
                        </a:spcBef>
                        <a:spcAft>
                          <a:spcPts val="0"/>
                        </a:spcAft>
                        <a:buFont typeface="Symbol"/>
                        <a:buChar char=""/>
                      </a:pPr>
                      <a:r>
                        <a:rPr lang="en-US" sz="1000" dirty="0" smtClean="0">
                          <a:solidFill>
                            <a:srgbClr val="000000"/>
                          </a:solidFill>
                          <a:latin typeface="Calibri"/>
                          <a:ea typeface="Calibri"/>
                          <a:cs typeface="Calibri"/>
                        </a:rPr>
                        <a:t>Students suggest writing topics</a:t>
                      </a:r>
                      <a:endParaRPr lang="en-US" sz="1000" dirty="0" smtClean="0">
                        <a:latin typeface="Calibri"/>
                        <a:ea typeface="Calibri"/>
                        <a:cs typeface="Times New Roman"/>
                      </a:endParaRPr>
                    </a:p>
                    <a:p>
                      <a:pPr marL="342900" marR="0" lvl="0" indent="-342900">
                        <a:spcBef>
                          <a:spcPts val="0"/>
                        </a:spcBef>
                        <a:spcAft>
                          <a:spcPts val="0"/>
                        </a:spcAft>
                        <a:buFont typeface="Symbol"/>
                        <a:buChar char=""/>
                      </a:pPr>
                      <a:r>
                        <a:rPr lang="en-US" sz="1000" dirty="0" smtClean="0">
                          <a:solidFill>
                            <a:srgbClr val="000000"/>
                          </a:solidFill>
                          <a:latin typeface="Calibri"/>
                          <a:ea typeface="Calibri"/>
                          <a:cs typeface="Calibri"/>
                        </a:rPr>
                        <a:t>Strongly suggested theme with three writing options </a:t>
                      </a:r>
                      <a:endParaRPr lang="en-US" sz="1000" dirty="0" smtClean="0">
                        <a:latin typeface="Calibri"/>
                        <a:ea typeface="Calibri"/>
                        <a:cs typeface="Times New Roman"/>
                      </a:endParaRPr>
                    </a:p>
                    <a:p>
                      <a:pPr marL="342900" marR="0" lvl="0" indent="-342900">
                        <a:spcBef>
                          <a:spcPts val="0"/>
                        </a:spcBef>
                        <a:spcAft>
                          <a:spcPts val="0"/>
                        </a:spcAft>
                        <a:buFont typeface="Symbol"/>
                        <a:buChar char=""/>
                      </a:pPr>
                      <a:r>
                        <a:rPr lang="en-US" sz="1000" dirty="0" smtClean="0">
                          <a:solidFill>
                            <a:srgbClr val="000000"/>
                          </a:solidFill>
                          <a:latin typeface="Calibri"/>
                          <a:ea typeface="Calibri"/>
                          <a:cs typeface="Calibri"/>
                        </a:rPr>
                        <a:t>Daily flexibility with writing topic</a:t>
                      </a:r>
                      <a:endParaRPr lang="en-US" sz="1000" dirty="0">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000" dirty="0" smtClean="0">
                          <a:solidFill>
                            <a:srgbClr val="000000"/>
                          </a:solidFill>
                          <a:latin typeface="Calibri"/>
                          <a:ea typeface="Calibri"/>
                          <a:cs typeface="Calibri"/>
                        </a:rPr>
                        <a:t>Not always a clear and strong connection to the value of the assignment and its relation to life</a:t>
                      </a:r>
                      <a:endParaRPr lang="en-US" sz="1000" dirty="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r>
              <a:tr h="921099">
                <a:tc>
                  <a:txBody>
                    <a:bodyPr/>
                    <a:lstStyle/>
                    <a:p>
                      <a:pPr marL="0" marR="0">
                        <a:spcBef>
                          <a:spcPts val="0"/>
                        </a:spcBef>
                        <a:spcAft>
                          <a:spcPts val="0"/>
                        </a:spcAft>
                      </a:pPr>
                      <a:r>
                        <a:rPr lang="en-US" sz="1000" b="1" smtClean="0">
                          <a:solidFill>
                            <a:srgbClr val="000000"/>
                          </a:solidFill>
                          <a:latin typeface="Calibri"/>
                          <a:ea typeface="Calibri"/>
                          <a:cs typeface="Calibri"/>
                        </a:rPr>
                        <a:t>Authority</a:t>
                      </a:r>
                      <a:endParaRPr lang="en-US" sz="1000" smtClean="0">
                        <a:latin typeface="Calibri"/>
                        <a:ea typeface="Calibri"/>
                        <a:cs typeface="Times New Roman"/>
                      </a:endParaRPr>
                    </a:p>
                    <a:p>
                      <a:pPr marL="0" marR="0">
                        <a:spcBef>
                          <a:spcPts val="0"/>
                        </a:spcBef>
                        <a:spcAft>
                          <a:spcPts val="0"/>
                        </a:spcAft>
                      </a:pPr>
                      <a:r>
                        <a:rPr lang="en-US" sz="1000" smtClean="0">
                          <a:solidFill>
                            <a:srgbClr val="000000"/>
                          </a:solidFill>
                          <a:latin typeface="Calibri"/>
                          <a:ea typeface="Calibri"/>
                          <a:cs typeface="Calibri"/>
                        </a:rPr>
                        <a:t>“share authority with students by providing them choice and input on learning activities”</a:t>
                      </a:r>
                      <a:endParaRPr lang="en-US" sz="10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Teacher values their writing topic ideas</a:t>
                      </a:r>
                      <a:endParaRPr lang="en-US" sz="1000" smtClean="0">
                        <a:latin typeface="Calibri"/>
                        <a:ea typeface="Calibri"/>
                        <a:cs typeface="Times New Roman"/>
                      </a:endParaRPr>
                    </a:p>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Teacher allows students to use alternatives to paragraphs</a:t>
                      </a:r>
                      <a:endParaRPr lang="en-US" sz="1000" smtClean="0">
                        <a:latin typeface="Calibri"/>
                        <a:ea typeface="Calibri"/>
                        <a:cs typeface="Times New Roman"/>
                      </a:endParaRPr>
                    </a:p>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Students suggests topics</a:t>
                      </a:r>
                      <a:endParaRPr lang="en-US" sz="1000" smtClean="0">
                        <a:latin typeface="Calibri"/>
                        <a:ea typeface="Calibri"/>
                        <a:cs typeface="Times New Roman"/>
                      </a:endParaRPr>
                    </a:p>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Even within the assigned theme, there is flexibility</a:t>
                      </a:r>
                      <a:endParaRPr lang="en-US" sz="1000" dirty="0">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No specific journal goal </a:t>
                      </a:r>
                      <a:endParaRPr lang="en-US" sz="1000" smtClean="0">
                        <a:latin typeface="Calibri"/>
                        <a:ea typeface="Calibri"/>
                        <a:cs typeface="Times New Roman"/>
                      </a:endParaRPr>
                    </a:p>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No designated</a:t>
                      </a:r>
                      <a:r>
                        <a:rPr lang="en-US" sz="1000" baseline="0" smtClean="0">
                          <a:solidFill>
                            <a:srgbClr val="000000"/>
                          </a:solidFill>
                          <a:latin typeface="Calibri"/>
                          <a:ea typeface="Calibri"/>
                          <a:cs typeface="Calibri"/>
                        </a:rPr>
                        <a:t> sharing opprotunity</a:t>
                      </a:r>
                      <a:endParaRPr lang="en-US" sz="1000" dirty="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r>
              <a:tr h="622601">
                <a:tc>
                  <a:txBody>
                    <a:bodyPr/>
                    <a:lstStyle/>
                    <a:p>
                      <a:pPr marL="0" marR="0">
                        <a:spcBef>
                          <a:spcPts val="0"/>
                        </a:spcBef>
                        <a:spcAft>
                          <a:spcPts val="0"/>
                        </a:spcAft>
                      </a:pPr>
                      <a:r>
                        <a:rPr lang="en-US" sz="1000" b="1" smtClean="0">
                          <a:solidFill>
                            <a:srgbClr val="000000"/>
                          </a:solidFill>
                          <a:latin typeface="Calibri"/>
                          <a:ea typeface="Calibri"/>
                          <a:cs typeface="Calibri"/>
                        </a:rPr>
                        <a:t>Recognition</a:t>
                      </a:r>
                      <a:endParaRPr lang="en-US" sz="1000" smtClean="0">
                        <a:latin typeface="Calibri"/>
                        <a:ea typeface="Calibri"/>
                        <a:cs typeface="Times New Roman"/>
                      </a:endParaRPr>
                    </a:p>
                    <a:p>
                      <a:pPr marL="0" marR="0">
                        <a:spcBef>
                          <a:spcPts val="0"/>
                        </a:spcBef>
                        <a:spcAft>
                          <a:spcPts val="0"/>
                        </a:spcAft>
                      </a:pPr>
                      <a:r>
                        <a:rPr lang="en-US" sz="1000" smtClean="0">
                          <a:solidFill>
                            <a:srgbClr val="000000"/>
                          </a:solidFill>
                          <a:latin typeface="Calibri"/>
                          <a:ea typeface="Calibri"/>
                          <a:cs typeface="Calibri"/>
                        </a:rPr>
                        <a:t>“recognize all students who make progress and show improvement, not just the highest achievers”</a:t>
                      </a:r>
                      <a:endParaRPr lang="en-US" sz="10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Individual success</a:t>
                      </a:r>
                    </a:p>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Shared privately</a:t>
                      </a:r>
                    </a:p>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All receive praise</a:t>
                      </a:r>
                      <a:endParaRPr lang="en-US" sz="1000" smtClean="0">
                        <a:latin typeface="Calibri"/>
                        <a:ea typeface="Calibri"/>
                        <a:cs typeface="Times New Roman"/>
                      </a:endParaRPr>
                    </a:p>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All students receive a conversational comment</a:t>
                      </a:r>
                      <a:endParaRPr lang="en-US" sz="1000" dirty="0">
                        <a:latin typeface="Calibri"/>
                        <a:ea typeface="Calibri"/>
                        <a:cs typeface="Times New Roman"/>
                      </a:endParaRPr>
                    </a:p>
                  </a:txBody>
                  <a:tcPr marL="68580" marR="68580" marT="0" marB="0"/>
                </a:tc>
                <a:tc>
                  <a:txBody>
                    <a:bodyPr/>
                    <a:lstStyle/>
                    <a:p>
                      <a:pPr marL="175260" marR="0">
                        <a:spcBef>
                          <a:spcPts val="0"/>
                        </a:spcBef>
                        <a:spcAft>
                          <a:spcPts val="0"/>
                        </a:spcAft>
                      </a:pPr>
                      <a:endParaRPr lang="en-US" sz="1000">
                        <a:solidFill>
                          <a:srgbClr val="000000"/>
                        </a:solidFill>
                        <a:latin typeface="Calibri"/>
                        <a:ea typeface="Calibri"/>
                        <a:cs typeface="Calibri"/>
                      </a:endParaRPr>
                    </a:p>
                  </a:txBody>
                  <a:tcPr marL="68580" marR="68580" marT="0" marB="0">
                    <a:lnR w="12700" cap="flat" cmpd="sng" algn="ctr">
                      <a:solidFill>
                        <a:schemeClr val="tx1"/>
                      </a:solidFill>
                      <a:prstDash val="solid"/>
                      <a:round/>
                      <a:headEnd type="none" w="med" len="med"/>
                      <a:tailEnd type="none" w="med" len="med"/>
                    </a:lnR>
                  </a:tcPr>
                </a:tc>
              </a:tr>
              <a:tr h="650559">
                <a:tc>
                  <a:txBody>
                    <a:bodyPr/>
                    <a:lstStyle/>
                    <a:p>
                      <a:pPr marL="0" marR="0">
                        <a:spcBef>
                          <a:spcPts val="0"/>
                        </a:spcBef>
                        <a:spcAft>
                          <a:spcPts val="0"/>
                        </a:spcAft>
                      </a:pPr>
                      <a:r>
                        <a:rPr lang="en-US" sz="1000" b="1" smtClean="0">
                          <a:solidFill>
                            <a:srgbClr val="000000"/>
                          </a:solidFill>
                          <a:latin typeface="Calibri"/>
                          <a:ea typeface="Calibri"/>
                          <a:cs typeface="Calibri"/>
                        </a:rPr>
                        <a:t>Grouping</a:t>
                      </a:r>
                      <a:endParaRPr lang="en-US" sz="1000" smtClean="0">
                        <a:latin typeface="Calibri"/>
                        <a:ea typeface="Calibri"/>
                        <a:cs typeface="Times New Roman"/>
                      </a:endParaRPr>
                    </a:p>
                    <a:p>
                      <a:pPr marL="0" marR="0">
                        <a:spcBef>
                          <a:spcPts val="0"/>
                        </a:spcBef>
                        <a:spcAft>
                          <a:spcPts val="0"/>
                        </a:spcAft>
                      </a:pPr>
                      <a:r>
                        <a:rPr lang="en-US" sz="1000" smtClean="0">
                          <a:solidFill>
                            <a:srgbClr val="000000"/>
                          </a:solidFill>
                          <a:latin typeface="Calibri"/>
                          <a:ea typeface="Calibri"/>
                          <a:cs typeface="Calibri"/>
                        </a:rPr>
                        <a:t>“group in ways that promote cooperative learning and minimize interpersonal competition and social comparison”</a:t>
                      </a:r>
                      <a:endParaRPr lang="en-US" sz="10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Whole group collaborative discussion before journal</a:t>
                      </a:r>
                      <a:endParaRPr lang="en-US" sz="1000" smtClean="0">
                        <a:latin typeface="Calibri"/>
                        <a:ea typeface="Calibri"/>
                        <a:cs typeface="Times New Roman"/>
                      </a:endParaRPr>
                    </a:p>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Casual</a:t>
                      </a:r>
                      <a:r>
                        <a:rPr lang="en-US" sz="1000" baseline="0" smtClean="0">
                          <a:solidFill>
                            <a:srgbClr val="000000"/>
                          </a:solidFill>
                          <a:latin typeface="Calibri"/>
                          <a:ea typeface="Calibri"/>
                          <a:cs typeface="Calibri"/>
                        </a:rPr>
                        <a:t> discussion while working is allowed</a:t>
                      </a:r>
                      <a:endParaRPr lang="en-US" sz="1000" smtClean="0">
                        <a:latin typeface="Calibri"/>
                        <a:ea typeface="Calibri"/>
                        <a:cs typeface="Times New Roman"/>
                      </a:endParaRPr>
                    </a:p>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Group</a:t>
                      </a:r>
                      <a:r>
                        <a:rPr lang="en-US" sz="1000" baseline="0" smtClean="0">
                          <a:solidFill>
                            <a:srgbClr val="000000"/>
                          </a:solidFill>
                          <a:latin typeface="Calibri"/>
                          <a:ea typeface="Calibri"/>
                          <a:cs typeface="Calibri"/>
                        </a:rPr>
                        <a:t> formations </a:t>
                      </a:r>
                      <a:r>
                        <a:rPr lang="en-US" sz="1000" smtClean="0">
                          <a:solidFill>
                            <a:srgbClr val="000000"/>
                          </a:solidFill>
                          <a:latin typeface="Calibri"/>
                          <a:ea typeface="Calibri"/>
                          <a:cs typeface="Calibri"/>
                        </a:rPr>
                        <a:t>are individual choice</a:t>
                      </a:r>
                      <a:endParaRPr lang="en-US" sz="1000" dirty="0">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Small group sharing not encouraged</a:t>
                      </a:r>
                      <a:endParaRPr lang="en-US" sz="1000" smtClean="0">
                        <a:latin typeface="Calibri"/>
                        <a:ea typeface="Calibri"/>
                        <a:cs typeface="Times New Roman"/>
                      </a:endParaRPr>
                    </a:p>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If sharing occurs, groups are student choice</a:t>
                      </a:r>
                      <a:endParaRPr lang="en-US" sz="1000" dirty="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r>
              <a:tr h="996161">
                <a:tc>
                  <a:txBody>
                    <a:bodyPr/>
                    <a:lstStyle/>
                    <a:p>
                      <a:pPr marL="0" marR="0">
                        <a:spcBef>
                          <a:spcPts val="0"/>
                        </a:spcBef>
                        <a:spcAft>
                          <a:spcPts val="0"/>
                        </a:spcAft>
                      </a:pPr>
                      <a:r>
                        <a:rPr lang="en-US" sz="1000" b="1" smtClean="0">
                          <a:solidFill>
                            <a:srgbClr val="000000"/>
                          </a:solidFill>
                          <a:latin typeface="Calibri"/>
                          <a:ea typeface="Calibri"/>
                          <a:cs typeface="Calibri"/>
                        </a:rPr>
                        <a:t>Evaluation</a:t>
                      </a:r>
                      <a:endParaRPr lang="en-US" sz="1000" smtClean="0">
                        <a:latin typeface="Calibri"/>
                        <a:ea typeface="Calibri"/>
                        <a:cs typeface="Times New Roman"/>
                      </a:endParaRPr>
                    </a:p>
                    <a:p>
                      <a:pPr marL="0" marR="0">
                        <a:spcBef>
                          <a:spcPts val="0"/>
                        </a:spcBef>
                        <a:spcAft>
                          <a:spcPts val="0"/>
                        </a:spcAft>
                      </a:pPr>
                      <a:r>
                        <a:rPr lang="en-US" sz="1000" smtClean="0">
                          <a:solidFill>
                            <a:srgbClr val="000000"/>
                          </a:solidFill>
                          <a:latin typeface="Calibri"/>
                          <a:ea typeface="Calibri"/>
                          <a:cs typeface="Calibri"/>
                        </a:rPr>
                        <a:t>“focus on individualized assessment of progress rather than comparisons of individuals or groups”</a:t>
                      </a:r>
                      <a:endParaRPr lang="en-US" sz="10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Self-monitoring strategies to help them be successful with their writing</a:t>
                      </a:r>
                      <a:endParaRPr lang="en-US" sz="1000" smtClean="0">
                        <a:latin typeface="Calibri"/>
                        <a:ea typeface="Calibri"/>
                        <a:cs typeface="Times New Roman"/>
                      </a:endParaRPr>
                    </a:p>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Specific feedback</a:t>
                      </a:r>
                      <a:endParaRPr lang="en-US" sz="1000" smtClean="0">
                        <a:latin typeface="Calibri"/>
                        <a:ea typeface="Calibri"/>
                        <a:cs typeface="Times New Roman"/>
                      </a:endParaRPr>
                    </a:p>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Feedback is manageable increments for the individual. </a:t>
                      </a:r>
                      <a:endParaRPr lang="en-US" sz="1000" smtClean="0">
                        <a:latin typeface="Calibri"/>
                        <a:ea typeface="Calibri"/>
                        <a:cs typeface="Times New Roman"/>
                      </a:endParaRPr>
                    </a:p>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Feedback is given individually</a:t>
                      </a:r>
                      <a:endParaRPr lang="en-US" sz="1000" smtClean="0">
                        <a:latin typeface="Calibri"/>
                        <a:ea typeface="Calibri"/>
                        <a:cs typeface="Times New Roman"/>
                      </a:endParaRPr>
                    </a:p>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Personal best</a:t>
                      </a:r>
                      <a:endParaRPr lang="en-US" sz="1000" dirty="0">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Other than verbal feedback there is not a specific evaluation method </a:t>
                      </a:r>
                      <a:endParaRPr lang="en-US" sz="1000" dirty="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r>
              <a:tr h="773939">
                <a:tc>
                  <a:txBody>
                    <a:bodyPr/>
                    <a:lstStyle/>
                    <a:p>
                      <a:pPr marL="0" marR="0">
                        <a:spcBef>
                          <a:spcPts val="0"/>
                        </a:spcBef>
                        <a:spcAft>
                          <a:spcPts val="0"/>
                        </a:spcAft>
                      </a:pPr>
                      <a:r>
                        <a:rPr lang="en-US" sz="1000" b="1" smtClean="0">
                          <a:solidFill>
                            <a:srgbClr val="000000"/>
                          </a:solidFill>
                          <a:latin typeface="Calibri"/>
                          <a:ea typeface="Calibri"/>
                          <a:cs typeface="Calibri"/>
                        </a:rPr>
                        <a:t>Time</a:t>
                      </a:r>
                      <a:endParaRPr lang="en-US" sz="1000" smtClean="0">
                        <a:latin typeface="Calibri"/>
                        <a:ea typeface="Calibri"/>
                        <a:cs typeface="Times New Roman"/>
                      </a:endParaRPr>
                    </a:p>
                    <a:p>
                      <a:pPr marL="0" marR="0">
                        <a:spcBef>
                          <a:spcPts val="0"/>
                        </a:spcBef>
                        <a:spcAft>
                          <a:spcPts val="0"/>
                        </a:spcAft>
                      </a:pPr>
                      <a:r>
                        <a:rPr lang="en-US" sz="1000" smtClean="0">
                          <a:solidFill>
                            <a:srgbClr val="000000"/>
                          </a:solidFill>
                          <a:latin typeface="Calibri"/>
                          <a:ea typeface="Calibri"/>
                          <a:cs typeface="Calibri"/>
                        </a:rPr>
                        <a:t>“use time in creative ways that ease the constraints of rigid scheduling and allow for more use of valuable learning activities that are hard to fit into shorter class periods”</a:t>
                      </a:r>
                      <a:endParaRPr lang="en-US" sz="10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000" smtClean="0">
                          <a:solidFill>
                            <a:srgbClr val="000000"/>
                          </a:solidFill>
                          <a:latin typeface="Calibri"/>
                          <a:ea typeface="Calibri"/>
                          <a:cs typeface="Calibri"/>
                        </a:rPr>
                        <a:t>The classroom structure allows students to work on morning work until they have completed it to the best of their ability</a:t>
                      </a:r>
                      <a:endParaRPr lang="en-US" sz="1000" dirty="0">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000" dirty="0" smtClean="0">
                          <a:solidFill>
                            <a:srgbClr val="000000"/>
                          </a:solidFill>
                          <a:latin typeface="Calibri"/>
                          <a:ea typeface="Calibri"/>
                          <a:cs typeface="Calibri"/>
                        </a:rPr>
                        <a:t>The emphasis is on time is to allow time to be more flexible than the traditional approach; perhaps the classroom structure is too flexible</a:t>
                      </a:r>
                      <a:endParaRPr lang="en-US" sz="1000" dirty="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a:off x="457200" y="228600"/>
            <a:ext cx="8229600" cy="1143000"/>
          </a:xfrm>
        </p:spPr>
        <p:txBody>
          <a:bodyPr/>
          <a:lstStyle/>
          <a:p>
            <a:r>
              <a:rPr lang="en-US" dirty="0" smtClean="0"/>
              <a:t>TARGET Connections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 order to help Jason strive with independently completing his morning work, I am going to focus on trying to help build his intrinsic motivation. </a:t>
            </a:r>
            <a:r>
              <a:rPr lang="en-US" dirty="0" err="1" smtClean="0"/>
              <a:t>Brophy</a:t>
            </a:r>
            <a:r>
              <a:rPr lang="en-US" dirty="0" smtClean="0"/>
              <a:t> wrote, “Students who were intrinsically motivated showed the highest levels of interest, enjoyment, confidence, and effort” (p.161).  Jason can benefit from increased interest, enjoyment, confidence, and effort in regard to morning work journal.  </a:t>
            </a:r>
            <a:endParaRPr lang="en-US" dirty="0"/>
          </a:p>
        </p:txBody>
      </p:sp>
      <p:sp>
        <p:nvSpPr>
          <p:cNvPr id="3" name="Title 2"/>
          <p:cNvSpPr>
            <a:spLocks noGrp="1"/>
          </p:cNvSpPr>
          <p:nvPr>
            <p:ph type="title"/>
          </p:nvPr>
        </p:nvSpPr>
        <p:spPr/>
        <p:txBody>
          <a:bodyPr/>
          <a:lstStyle/>
          <a:p>
            <a:r>
              <a:rPr lang="en-US" dirty="0" smtClean="0"/>
              <a:t>Coursework Connections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buNone/>
            </a:pPr>
            <a:r>
              <a:rPr lang="en-US" dirty="0" smtClean="0"/>
              <a:t>Jason would strive with increased intrinsic motivation because he has demonstrated the ability to complete his morning work journal.  The biggest hindrance is the amount of time it takes him to complete the work because other things distract him, both intentionally and unintentionally.  By raising his intrinsic motivation, he will be able to complete the task in a timely manner. </a:t>
            </a:r>
          </a:p>
          <a:p>
            <a:pPr>
              <a:buNone/>
            </a:pPr>
            <a:r>
              <a:rPr lang="en-US" dirty="0" smtClean="0"/>
              <a:t>There are four changes I intend to make to help promote Jason’s intrinsic motivation.  I know that four changes at the same time can seem overwhelming but I think that all four ideas are cohesive which can allow for nearly simultaneous incorporation.  </a:t>
            </a:r>
          </a:p>
          <a:p>
            <a:pPr>
              <a:buNone/>
            </a:pPr>
            <a:r>
              <a:rPr lang="en-US" dirty="0" smtClean="0"/>
              <a:t>Implementing peer brainstorming, weekly sharing, self-monitoring, and an additional daily personal conversation, will promote Jason’s intrinsic motivation toward morning journal.</a:t>
            </a:r>
          </a:p>
          <a:p>
            <a:pPr>
              <a:buNone/>
            </a:pPr>
            <a:r>
              <a:rPr lang="en-US" dirty="0" smtClean="0"/>
              <a:t> “Satisfaction of the three basic needs provides the necessary conditions for people to engage in self-determined activity” (</a:t>
            </a:r>
            <a:r>
              <a:rPr lang="en-US" dirty="0" err="1" smtClean="0"/>
              <a:t>Brophy</a:t>
            </a:r>
            <a:r>
              <a:rPr lang="en-US" dirty="0" smtClean="0"/>
              <a:t>, p.154).  </a:t>
            </a:r>
          </a:p>
          <a:p>
            <a:pPr>
              <a:buNone/>
            </a:pPr>
            <a:r>
              <a:rPr lang="en-US" dirty="0" smtClean="0"/>
              <a:t>The three basic needs are relatedness, autonomy, and competence. By increasing Jason’s intrinsic motivation, he will have the needs fulfilled to allow him to be successful. </a:t>
            </a:r>
          </a:p>
          <a:p>
            <a:endParaRPr lang="en-US" dirty="0"/>
          </a:p>
        </p:txBody>
      </p:sp>
      <p:sp>
        <p:nvSpPr>
          <p:cNvPr id="2" name="Title 1"/>
          <p:cNvSpPr>
            <a:spLocks noGrp="1"/>
          </p:cNvSpPr>
          <p:nvPr>
            <p:ph type="title"/>
          </p:nvPr>
        </p:nvSpPr>
        <p:spPr/>
        <p:txBody>
          <a:bodyPr/>
          <a:lstStyle/>
          <a:p>
            <a:r>
              <a:rPr lang="en-US" dirty="0" smtClean="0"/>
              <a:t>The Motivational Strategy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524000"/>
            <a:ext cx="4038600" cy="4525963"/>
          </a:xfrm>
        </p:spPr>
        <p:txBody>
          <a:bodyPr>
            <a:normAutofit/>
          </a:bodyPr>
          <a:lstStyle/>
          <a:p>
            <a:pPr algn="ctr">
              <a:buNone/>
            </a:pPr>
            <a:r>
              <a:rPr lang="en-US" sz="1500" u="sng" dirty="0" smtClean="0"/>
              <a:t>Implementation Plan</a:t>
            </a:r>
          </a:p>
          <a:p>
            <a:r>
              <a:rPr lang="en-US" sz="1500" dirty="0" smtClean="0"/>
              <a:t>When Jason talks through his writing plan with me, he will write what we discussed quickly.  I believe that when he has a strong idea to write about, he is more motivated to write about that idea rather than internally questioning his thought process.  Jason will meet with his fifth grade mentor briefly after our morning meeting to discuss their journal entries.  I plan to have their partnership focus on idea formation by talking through reasons and examples that can be incorporated into his paragraph.  I will encourage them to take notes during their discussion. </a:t>
            </a:r>
            <a:endParaRPr lang="en-US" sz="1500" dirty="0"/>
          </a:p>
        </p:txBody>
      </p:sp>
      <p:sp>
        <p:nvSpPr>
          <p:cNvPr id="3" name="Title 2"/>
          <p:cNvSpPr>
            <a:spLocks noGrp="1"/>
          </p:cNvSpPr>
          <p:nvPr>
            <p:ph type="title"/>
          </p:nvPr>
        </p:nvSpPr>
        <p:spPr/>
        <p:txBody>
          <a:bodyPr/>
          <a:lstStyle/>
          <a:p>
            <a:r>
              <a:rPr lang="en-US" dirty="0" smtClean="0"/>
              <a:t>Peer Brainstorming</a:t>
            </a:r>
            <a:endParaRPr lang="en-US" dirty="0"/>
          </a:p>
        </p:txBody>
      </p:sp>
      <p:sp>
        <p:nvSpPr>
          <p:cNvPr id="9" name="Content Placeholder 7"/>
          <p:cNvSpPr txBox="1">
            <a:spLocks/>
          </p:cNvSpPr>
          <p:nvPr/>
        </p:nvSpPr>
        <p:spPr>
          <a:xfrm>
            <a:off x="4648200" y="1524000"/>
            <a:ext cx="4038600" cy="4724400"/>
          </a:xfrm>
          <a:prstGeom prst="rect">
            <a:avLst/>
          </a:prstGeom>
        </p:spPr>
        <p:txBody>
          <a:bodyPr vert="horz">
            <a:normAutofit fontScale="25000" lnSpcReduction="20000"/>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lang="en-US" sz="6000" u="sng" dirty="0" smtClean="0"/>
              <a:t>Rational</a:t>
            </a:r>
            <a:endParaRPr kumimoji="0" lang="en-US" sz="6000" b="0" i="0" u="sng" strike="noStrike" kern="1200" cap="none" spc="0" normalizeH="0" baseline="0" noProof="0" dirty="0" smtClean="0">
              <a:ln>
                <a:noFill/>
              </a:ln>
              <a:solidFill>
                <a:schemeClr val="tx1"/>
              </a:solidFill>
              <a:effectLst/>
              <a:uLnTx/>
              <a:uFillTx/>
              <a:latin typeface="+mn-lt"/>
              <a:ea typeface="+mn-ea"/>
              <a:cs typeface="+mn-cs"/>
            </a:endParaRPr>
          </a:p>
          <a:p>
            <a:pPr marL="365760" indent="-256032">
              <a:spcBef>
                <a:spcPts val="400"/>
              </a:spcBef>
              <a:buClr>
                <a:schemeClr val="accent1"/>
              </a:buClr>
              <a:buSzPct val="68000"/>
              <a:buFont typeface="Wingdings 3"/>
              <a:buChar char=""/>
            </a:pPr>
            <a:r>
              <a:rPr lang="en-US" sz="6000" dirty="0" smtClean="0"/>
              <a:t>“The expectancy x value model of motivation implies that teachers need to … make sure that students can achieve success if they apply reasonable effort” (</a:t>
            </a:r>
            <a:r>
              <a:rPr lang="en-US" sz="6000" dirty="0" err="1" smtClean="0"/>
              <a:t>Brophy</a:t>
            </a:r>
            <a:r>
              <a:rPr lang="en-US" sz="6000" dirty="0" smtClean="0"/>
              <a:t>, p.16).  When students believe they  are capable of achieving, they become more intrinsic motivated.  Jason will have the opportunity to brainstorm his morning work journal plans with his fifth grade mentor after our morning meetings.  This will insure that when he begins independently writing since he will already have a strong plan for writing.  By provided Jason with a writing plan before he begins, this will help him to feel successful and independent which will promote motivation.  This will also help Jason to feel a stronger confidence toward his competence.</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9">
      <a:dk1>
        <a:srgbClr val="79CBDF"/>
      </a:dk1>
      <a:lt1>
        <a:sysClr val="window" lastClr="FFFFFF"/>
      </a:lt1>
      <a:dk2>
        <a:srgbClr val="2DA2BF"/>
      </a:dk2>
      <a:lt2>
        <a:srgbClr val="EB641B"/>
      </a:lt2>
      <a:accent1>
        <a:srgbClr val="2DA2BF"/>
      </a:accent1>
      <a:accent2>
        <a:srgbClr val="EB641B"/>
      </a:accent2>
      <a:accent3>
        <a:srgbClr val="EB641B"/>
      </a:accent3>
      <a:accent4>
        <a:srgbClr val="39639D"/>
      </a:accent4>
      <a:accent5>
        <a:srgbClr val="EB641B"/>
      </a:accent5>
      <a:accent6>
        <a:srgbClr val="39639D"/>
      </a:accent6>
      <a:hlink>
        <a:srgbClr val="FF8119"/>
      </a:hlink>
      <a:folHlink>
        <a:srgbClr val="39639D"/>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466</TotalTime>
  <Words>2474</Words>
  <Application>Microsoft Office PowerPoint</Application>
  <PresentationFormat>On-screen Show (4:3)</PresentationFormat>
  <Paragraphs>159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Jason’s Journals</vt:lpstr>
      <vt:lpstr>Classroom Introduction</vt:lpstr>
      <vt:lpstr>Case Summary</vt:lpstr>
      <vt:lpstr>Motivational Problem</vt:lpstr>
      <vt:lpstr>Additional Evidence</vt:lpstr>
      <vt:lpstr>TARGET Connections</vt:lpstr>
      <vt:lpstr>Coursework Connections</vt:lpstr>
      <vt:lpstr>The Motivational Strategy</vt:lpstr>
      <vt:lpstr>Peer Brainstorming</vt:lpstr>
      <vt:lpstr>Weekly Sharing</vt:lpstr>
      <vt:lpstr>Self-monitoring</vt:lpstr>
      <vt:lpstr>Building a Relationship</vt:lpstr>
      <vt:lpstr>TARGET Analysis</vt:lpstr>
      <vt:lpstr>Results</vt:lpstr>
      <vt:lpstr>Next Steps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Sarah</dc:creator>
  <cp:lastModifiedBy>Sarah</cp:lastModifiedBy>
  <cp:revision>43</cp:revision>
  <dcterms:created xsi:type="dcterms:W3CDTF">2013-11-16T15:51:42Z</dcterms:created>
  <dcterms:modified xsi:type="dcterms:W3CDTF">2014-06-17T21:20:21Z</dcterms:modified>
</cp:coreProperties>
</file>